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5"/>
  </p:notesMasterIdLst>
  <p:sldIdLst>
    <p:sldId id="313" r:id="rId2"/>
    <p:sldId id="263" r:id="rId3"/>
    <p:sldId id="264" r:id="rId4"/>
    <p:sldId id="319" r:id="rId5"/>
    <p:sldId id="320" r:id="rId6"/>
    <p:sldId id="321" r:id="rId7"/>
    <p:sldId id="322" r:id="rId8"/>
    <p:sldId id="265" r:id="rId9"/>
    <p:sldId id="266" r:id="rId10"/>
    <p:sldId id="267" r:id="rId11"/>
    <p:sldId id="268" r:id="rId12"/>
    <p:sldId id="272" r:id="rId13"/>
    <p:sldId id="273" r:id="rId14"/>
    <p:sldId id="274" r:id="rId15"/>
    <p:sldId id="276" r:id="rId16"/>
    <p:sldId id="277" r:id="rId17"/>
    <p:sldId id="278" r:id="rId18"/>
    <p:sldId id="364" r:id="rId19"/>
    <p:sldId id="366" r:id="rId20"/>
    <p:sldId id="280" r:id="rId21"/>
    <p:sldId id="324" r:id="rId22"/>
    <p:sldId id="282" r:id="rId23"/>
    <p:sldId id="325" r:id="rId24"/>
    <p:sldId id="359" r:id="rId25"/>
    <p:sldId id="358" r:id="rId26"/>
    <p:sldId id="326" r:id="rId27"/>
    <p:sldId id="283" r:id="rId28"/>
    <p:sldId id="284" r:id="rId29"/>
    <p:sldId id="285" r:id="rId30"/>
    <p:sldId id="287" r:id="rId31"/>
    <p:sldId id="288" r:id="rId32"/>
    <p:sldId id="289" r:id="rId33"/>
    <p:sldId id="290" r:id="rId34"/>
    <p:sldId id="307" r:id="rId35"/>
    <p:sldId id="291" r:id="rId36"/>
    <p:sldId id="292" r:id="rId37"/>
    <p:sldId id="293" r:id="rId38"/>
    <p:sldId id="308" r:id="rId39"/>
    <p:sldId id="361" r:id="rId40"/>
    <p:sldId id="294" r:id="rId41"/>
    <p:sldId id="360" r:id="rId42"/>
    <p:sldId id="309" r:id="rId43"/>
    <p:sldId id="367" r:id="rId44"/>
    <p:sldId id="374" r:id="rId45"/>
    <p:sldId id="375" r:id="rId46"/>
    <p:sldId id="391" r:id="rId47"/>
    <p:sldId id="342" r:id="rId48"/>
    <p:sldId id="327" r:id="rId49"/>
    <p:sldId id="328" r:id="rId50"/>
    <p:sldId id="329" r:id="rId51"/>
    <p:sldId id="330" r:id="rId52"/>
    <p:sldId id="331" r:id="rId53"/>
    <p:sldId id="332" r:id="rId54"/>
    <p:sldId id="333" r:id="rId55"/>
    <p:sldId id="350" r:id="rId56"/>
    <p:sldId id="390" r:id="rId57"/>
    <p:sldId id="334" r:id="rId58"/>
    <p:sldId id="335" r:id="rId59"/>
    <p:sldId id="337" r:id="rId60"/>
    <p:sldId id="338" r:id="rId61"/>
    <p:sldId id="388" r:id="rId62"/>
    <p:sldId id="339" r:id="rId63"/>
    <p:sldId id="340" r:id="rId64"/>
    <p:sldId id="341" r:id="rId65"/>
    <p:sldId id="343" r:id="rId66"/>
    <p:sldId id="346" r:id="rId67"/>
    <p:sldId id="349" r:id="rId68"/>
    <p:sldId id="355" r:id="rId69"/>
    <p:sldId id="357" r:id="rId70"/>
    <p:sldId id="316" r:id="rId71"/>
    <p:sldId id="317" r:id="rId72"/>
    <p:sldId id="318" r:id="rId73"/>
    <p:sldId id="303" r:id="rId74"/>
    <p:sldId id="312" r:id="rId75"/>
    <p:sldId id="356" r:id="rId76"/>
    <p:sldId id="351" r:id="rId77"/>
    <p:sldId id="352" r:id="rId78"/>
    <p:sldId id="353" r:id="rId79"/>
    <p:sldId id="354" r:id="rId80"/>
    <p:sldId id="379" r:id="rId81"/>
    <p:sldId id="381" r:id="rId82"/>
    <p:sldId id="389" r:id="rId83"/>
    <p:sldId id="304" r:id="rId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4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4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4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4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48" charset="0"/>
        <a:ea typeface="+mn-ea"/>
        <a:cs typeface="+mn-cs"/>
      </a:defRPr>
    </a:lvl5pPr>
    <a:lvl6pPr marL="2286000" algn="l" defTabSz="914400" rtl="0" eaLnBrk="1" latinLnBrk="0" hangingPunct="1">
      <a:defRPr sz="2400" kern="1200">
        <a:solidFill>
          <a:schemeClr val="tx1"/>
        </a:solidFill>
        <a:latin typeface="Times" pitchFamily="48" charset="0"/>
        <a:ea typeface="+mn-ea"/>
        <a:cs typeface="+mn-cs"/>
      </a:defRPr>
    </a:lvl6pPr>
    <a:lvl7pPr marL="2743200" algn="l" defTabSz="914400" rtl="0" eaLnBrk="1" latinLnBrk="0" hangingPunct="1">
      <a:defRPr sz="2400" kern="1200">
        <a:solidFill>
          <a:schemeClr val="tx1"/>
        </a:solidFill>
        <a:latin typeface="Times" pitchFamily="48" charset="0"/>
        <a:ea typeface="+mn-ea"/>
        <a:cs typeface="+mn-cs"/>
      </a:defRPr>
    </a:lvl7pPr>
    <a:lvl8pPr marL="3200400" algn="l" defTabSz="914400" rtl="0" eaLnBrk="1" latinLnBrk="0" hangingPunct="1">
      <a:defRPr sz="2400" kern="1200">
        <a:solidFill>
          <a:schemeClr val="tx1"/>
        </a:solidFill>
        <a:latin typeface="Times" pitchFamily="48" charset="0"/>
        <a:ea typeface="+mn-ea"/>
        <a:cs typeface="+mn-cs"/>
      </a:defRPr>
    </a:lvl8pPr>
    <a:lvl9pPr marL="3657600" algn="l" defTabSz="914400" rtl="0" eaLnBrk="1" latinLnBrk="0" hangingPunct="1">
      <a:defRPr sz="2400" kern="1200">
        <a:solidFill>
          <a:schemeClr val="tx1"/>
        </a:solidFill>
        <a:latin typeface="Times" pitchFamily="4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D7A"/>
    <a:srgbClr val="7098B0"/>
    <a:srgbClr val="A8D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81148" autoAdjust="0"/>
  </p:normalViewPr>
  <p:slideViewPr>
    <p:cSldViewPr>
      <p:cViewPr varScale="1">
        <p:scale>
          <a:sx n="125" d="100"/>
          <a:sy n="125" d="100"/>
        </p:scale>
        <p:origin x="-241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87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87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87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87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D7DC48A-BF2C-456D-ACB3-1DD630949AFA}" type="slidenum">
              <a:rPr lang="en-US"/>
              <a:pPr>
                <a:defRPr/>
              </a:pPr>
              <a:t>‹#›</a:t>
            </a:fld>
            <a:endParaRPr lang="en-US"/>
          </a:p>
        </p:txBody>
      </p:sp>
    </p:spTree>
    <p:extLst>
      <p:ext uri="{BB962C8B-B14F-4D97-AF65-F5344CB8AC3E}">
        <p14:creationId xmlns:p14="http://schemas.microsoft.com/office/powerpoint/2010/main" val="1658324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pps.isiknowledge.com/DaisyOneClickSearch.do?product=WOS&amp;search_mode=DaisyOneClickSearch&amp;doc=14&amp;db_id=&amp;SID=2CNmma1ee363lM5K3jL&amp;name=KING%20RB&amp;ut=A1993MJ08000008&amp;pos=1" TargetMode="External"/><Relationship Id="rId4" Type="http://schemas.openxmlformats.org/officeDocument/2006/relationships/hyperlink" Target="http://apps.isiknowledge.com/CitingArticles.do?product=WOS&amp;search_mode=CitingArticles&amp;SID=2CNmma1ee363lM5K3jL&amp;db_id=WOS&amp;parentQid=3&amp;doc=14&amp;recid=85452581" TargetMode="External"/><Relationship Id="rId5" Type="http://schemas.openxmlformats.org/officeDocument/2006/relationships/hyperlink" Target="http://apps.isiknowledge.com/CitedRefList.do?product=WOS&amp;search_mode=CitedRefList&amp;SID=2CNmma1ee363lM5K3jL&amp;db_id=WOS&amp;parentQid=3&amp;doc=14&amp;recid=85452581"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693D6766-D812-41F8-81CD-5D4663494CC8}" type="slidenum">
              <a:rPr lang="en-US" smtClean="0"/>
              <a:pPr/>
              <a:t>1</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4C24ADD-8026-4E18-A163-6733D0CF5331}" type="slidenum">
              <a:rPr lang="en-US" smtClean="0"/>
              <a:pPr/>
              <a:t>10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latin typeface="Arial" charset="0"/>
              </a:rPr>
              <a:t>Figure 7.7 Variation in color pattern within and between populations</a:t>
            </a:r>
          </a:p>
          <a:p>
            <a:pPr eaLnBrk="1" hangingPunct="1"/>
            <a:r>
              <a:rPr lang="en-US" smtClean="0">
                <a:latin typeface="Arial" charset="0"/>
              </a:rPr>
              <a:t>These histograms show frequency of different color patterns in various populations. Category A snakes are unbanded; category B and C snakes are intermediate; category D snakes are strongly banded. Snakes on the mainland tend to be banded; snakes on the islands tend to be unbanded or intermediate. From Camin and Ehrlich (1958).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8612E08-6DBA-411F-B72E-747F152869D5}" type="slidenum">
              <a:rPr lang="en-US" smtClean="0"/>
              <a:pPr/>
              <a:t>11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latin typeface="Arial" charset="0"/>
              </a:rPr>
              <a:t>Where the curves cross “0” is where there is equilibrium</a:t>
            </a:r>
          </a:p>
          <a:p>
            <a:pPr eaLnBrk="1" hangingPunct="1"/>
            <a:r>
              <a:rPr lang="en-US" smtClean="0">
                <a:latin typeface="Arial" charset="0"/>
              </a:rPr>
              <a:t>Figure 7.8 The combined effects of selection and migration on allele frequencies in island water snakes</a:t>
            </a:r>
          </a:p>
          <a:p>
            <a:pPr eaLnBrk="1" hangingPunct="1"/>
            <a:r>
              <a:rPr lang="en-US" smtClean="0">
                <a:latin typeface="Arial" charset="0"/>
              </a:rPr>
              <a:t>The curves show </a:t>
            </a:r>
            <a:r>
              <a:rPr lang="en-US" smtClean="0">
                <a:latin typeface="Lucida Grande" pitchFamily="48" charset="0"/>
              </a:rPr>
              <a:t>Δ</a:t>
            </a:r>
            <a:r>
              <a:rPr lang="en-US" i="1" smtClean="0">
                <a:latin typeface="Arial" charset="0"/>
              </a:rPr>
              <a:t>q</a:t>
            </a:r>
            <a:r>
              <a:rPr lang="en-US" smtClean="0">
                <a:latin typeface="Arial" charset="0"/>
              </a:rPr>
              <a:t> as a function of </a:t>
            </a:r>
            <a:r>
              <a:rPr lang="en-US" i="1" smtClean="0">
                <a:latin typeface="Arial" charset="0"/>
              </a:rPr>
              <a:t>q</a:t>
            </a:r>
            <a:r>
              <a:rPr lang="en-US" smtClean="0">
                <a:latin typeface="Arial" charset="0"/>
              </a:rPr>
              <a:t> for different combinations of migration and selection. See text for details.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E0EA0E8-3471-4E41-9296-454E520588A5}" type="slidenum">
              <a:rPr lang="en-US" smtClean="0"/>
              <a:pPr/>
              <a:t>12</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latin typeface="Arial" charset="0"/>
              </a:rPr>
              <a:t>Figure 7.10a Chance events can alter allele and genotype frequencies</a:t>
            </a:r>
          </a:p>
          <a:p>
            <a:pPr eaLnBrk="1" hangingPunct="1"/>
            <a:r>
              <a:rPr lang="en-US" smtClean="0">
                <a:latin typeface="Arial" charset="0"/>
              </a:rPr>
              <a:t>(a) This diagram follows an imaginary population of 10 mice from one generation's gene pool (initial allele frequencies) to the next generation's gene pool (final allele frequencies). The bar graphs show the number of individuals of each genotype in the population at any given time. Genetic drift, in the form of sampling error in drawing gametes from the initial gene pool (b) to make zygotes, increases the frequency of allele </a:t>
            </a:r>
            <a:r>
              <a:rPr lang="en-US" i="1" smtClean="0">
                <a:latin typeface="Arial" charset="0"/>
              </a:rPr>
              <a:t>A</a:t>
            </a:r>
            <a:r>
              <a:rPr lang="en-US" i="1" baseline="-25000" smtClean="0">
                <a:latin typeface="Arial" charset="0"/>
              </a:rPr>
              <a:t>1</a:t>
            </a:r>
            <a:r>
              <a:rPr lang="en-US" smtClean="0">
                <a:latin typeface="Arial" charset="0"/>
              </a:rPr>
              <a:t>. Note that many other outcomes are also possible.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7FABB7-B145-4A6B-B1F1-50B3B2E04987}" type="slidenum">
              <a:rPr lang="en-US" smtClean="0"/>
              <a:pPr/>
              <a:t>13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latin typeface="Arial" charset="0"/>
              </a:rPr>
              <a:t>Figure 7.10b Chance events can alter allele and genotype frequencies</a:t>
            </a:r>
          </a:p>
          <a:p>
            <a:pPr eaLnBrk="1" hangingPunct="1"/>
            <a:r>
              <a:rPr lang="en-US" smtClean="0">
                <a:latin typeface="Arial" charset="0"/>
              </a:rPr>
              <a:t>(a) This diagram follows an imaginary population of 10 mice from one generation's gene pool (initial allele frequencies) to the next generation's gene pool (final allele frequencies). The bar graphs show the number of individuals of each genotype in the population at any given time. Genetic drift, in the form of sampling error in drawing gametes from the initial gene pool (b) to make zygotes, increases the frequency of allele </a:t>
            </a:r>
            <a:r>
              <a:rPr lang="en-US" i="1" smtClean="0">
                <a:latin typeface="Arial" charset="0"/>
              </a:rPr>
              <a:t>A</a:t>
            </a:r>
            <a:r>
              <a:rPr lang="en-US" i="1" baseline="-25000" smtClean="0">
                <a:latin typeface="Arial" charset="0"/>
              </a:rPr>
              <a:t>1</a:t>
            </a:r>
            <a:r>
              <a:rPr lang="en-US" smtClean="0">
                <a:latin typeface="Arial" charset="0"/>
              </a:rPr>
              <a:t>. Note that many other outcomes are also possible.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6F41B64-F8EF-4745-9AEF-22CE374C1733}" type="slidenum">
              <a:rPr lang="en-US" smtClean="0"/>
              <a:pPr/>
              <a:t>14</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latin typeface="Arial" charset="0"/>
              </a:rPr>
              <a:t>Figure 7.11 The range of possible outcomes in our model population of ten mice</a:t>
            </a:r>
          </a:p>
          <a:p>
            <a:pPr eaLnBrk="1" hangingPunct="1"/>
            <a:r>
              <a:rPr lang="en-US" smtClean="0">
                <a:latin typeface="Arial" charset="0"/>
              </a:rPr>
              <a:t>This graph shows the possible outcomes, and the probability of each, when we make 10 zygotes by drawing alleles from a gene pool in which alleles </a:t>
            </a:r>
            <a:r>
              <a:rPr lang="en-US" i="1" smtClean="0">
                <a:latin typeface="Arial" charset="0"/>
              </a:rPr>
              <a:t>A</a:t>
            </a:r>
            <a:r>
              <a:rPr lang="en-US" i="1" baseline="-25000" smtClean="0">
                <a:latin typeface="Arial" charset="0"/>
              </a:rPr>
              <a:t>1</a:t>
            </a:r>
            <a:r>
              <a:rPr lang="en-US" smtClean="0">
                <a:latin typeface="Arial" charset="0"/>
              </a:rPr>
              <a:t> and </a:t>
            </a:r>
            <a:r>
              <a:rPr lang="en-US" i="1" smtClean="0">
                <a:latin typeface="Arial" charset="0"/>
              </a:rPr>
              <a:t>A</a:t>
            </a:r>
            <a:r>
              <a:rPr lang="en-US" i="1" baseline="-25000" smtClean="0">
                <a:latin typeface="Arial" charset="0"/>
              </a:rPr>
              <a:t>2</a:t>
            </a:r>
            <a:r>
              <a:rPr lang="en-US" smtClean="0">
                <a:latin typeface="Arial" charset="0"/>
              </a:rPr>
              <a:t> have frequencies of 0.6 and 0.4. The single most probable outcome is that the allele frequencies will remain unchanged. However, the chance of this happening is only about 18%.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D9D5427-62E9-4C48-981D-229B6A8A7F53}" type="slidenum">
              <a:rPr lang="en-US" smtClean="0"/>
              <a:pPr/>
              <a:t>15</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mtClean="0">
                <a:latin typeface="Arial" charset="0"/>
              </a:rPr>
              <a:t>Figure 7.13a The founder effect in an island-hopping bird</a:t>
            </a:r>
          </a:p>
          <a:p>
            <a:pPr eaLnBrk="1" hangingPunct="1"/>
            <a:r>
              <a:rPr lang="en-US" smtClean="0">
                <a:latin typeface="Arial" charset="0"/>
              </a:rPr>
              <a:t>(a) A silvereye, </a:t>
            </a:r>
            <a:r>
              <a:rPr lang="en-US" i="1" smtClean="0">
                <a:latin typeface="Arial" charset="0"/>
              </a:rPr>
              <a:t>Zosterops lateralis</a:t>
            </a:r>
            <a:r>
              <a:rPr lang="en-US" smtClean="0">
                <a:latin typeface="Arial" charset="0"/>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663D2AA-9D12-4886-B198-F59437C9BADE}" type="slidenum">
              <a:rPr lang="en-US" smtClean="0"/>
              <a:pPr/>
              <a:t>16</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latin typeface="Arial" charset="0"/>
              </a:rPr>
              <a:t>Figure 7.13b The founder effect in an island-hopping bird</a:t>
            </a:r>
          </a:p>
          <a:p>
            <a:pPr eaLnBrk="1" hangingPunct="1"/>
            <a:r>
              <a:rPr lang="en-US" smtClean="0">
                <a:latin typeface="Arial" charset="0"/>
              </a:rPr>
              <a:t>(b) Silvereyes have been documented to colonize new islands in recent history.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3728423-8C64-4EBC-A23C-6C4066BAD9A5}" type="slidenum">
              <a:rPr lang="en-US" smtClean="0"/>
              <a:pPr/>
              <a:t>17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latin typeface="Arial" charset="0"/>
              </a:rPr>
              <a:t>Figure 7.13c The founder effect in an island-hopping bird</a:t>
            </a:r>
          </a:p>
          <a:p>
            <a:pPr eaLnBrk="1" hangingPunct="1"/>
            <a:r>
              <a:rPr lang="en-US" smtClean="0">
                <a:latin typeface="Arial" charset="0"/>
              </a:rPr>
              <a:t> (c) Allelic diversity has declined along the silvereye's route of travel. From Clegg et al. (2002).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72C1565C-5DC7-49E6-A371-3036AFE6BB35}" type="slidenum">
              <a:rPr lang="en-US"/>
              <a:pPr/>
              <a:t>18</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154B15CC-102E-4882-BF32-0CEA0A187C2A}" type="slidenum">
              <a:rPr lang="en-US"/>
              <a:pPr/>
              <a:t>19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6FE57C6-DABA-4CB8-AAD5-30CF9A764526}" type="slidenum">
              <a:rPr lang="en-US" smtClean="0"/>
              <a:pPr/>
              <a:t>2</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latin typeface="Arial" charset="0"/>
              </a:rPr>
              <a:t>Figure 7.4 The one-island model of migration</a:t>
            </a:r>
          </a:p>
          <a:p>
            <a:pPr eaLnBrk="1" hangingPunct="1"/>
            <a:r>
              <a:rPr lang="en-US" smtClean="0">
                <a:latin typeface="Arial" charset="0"/>
              </a:rPr>
              <a:t>The arrows in the diagram show the relative amount of gene flow between the island and continental populations. Alleles arriving on the island from the continent represent a relatively large fraction of the island gene pool, whereas alleles arriving on the continent from the island represent a relatively small fraction of the continental gene pool.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BDD9037-90CA-4290-A977-8FA236A5A001}" type="slidenum">
              <a:rPr lang="en-US" smtClean="0"/>
              <a:pPr/>
              <a:t>20</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mtClean="0">
                <a:latin typeface="Arial" charset="0"/>
              </a:rPr>
              <a:t>Figure 7.15 Simulations of genetic drift in populations of different sizes</a:t>
            </a:r>
          </a:p>
          <a:p>
            <a:pPr eaLnBrk="1" hangingPunct="1"/>
            <a:r>
              <a:rPr lang="en-US" smtClean="0">
                <a:latin typeface="Arial" charset="0"/>
              </a:rPr>
              <a:t>Plots (a), (b), and (c) show the frequency of allele </a:t>
            </a:r>
            <a:r>
              <a:rPr lang="en-US" i="1" smtClean="0">
                <a:latin typeface="Arial" charset="0"/>
              </a:rPr>
              <a:t>A</a:t>
            </a:r>
            <a:r>
              <a:rPr lang="en-US" i="1" baseline="-25000" smtClean="0">
                <a:latin typeface="Arial" charset="0"/>
              </a:rPr>
              <a:t>1</a:t>
            </a:r>
            <a:r>
              <a:rPr lang="en-US" smtClean="0">
                <a:latin typeface="Arial" charset="0"/>
              </a:rPr>
              <a:t> over 100 generations. Eight populations are tracked in each plot, with one population highlighted in red. Plots (d), (e), and (f) show the average frequency of heterozygotes over 100 generations in the same sets of simulated populations. The gray curves represent the rate of decline predicted by theory.The inset in plot (d) shows the frequency of heterozygotes in a population, calculated as 2(</a:t>
            </a:r>
            <a:r>
              <a:rPr lang="en-US" i="1" smtClean="0">
                <a:latin typeface="Arial" charset="0"/>
              </a:rPr>
              <a:t>p</a:t>
            </a:r>
            <a:r>
              <a:rPr lang="en-US" smtClean="0">
                <a:latin typeface="Arial" charset="0"/>
              </a:rPr>
              <a:t>)(1 </a:t>
            </a:r>
            <a:r>
              <a:rPr lang="en-US" smtClean="0">
                <a:latin typeface="Arial" charset="0"/>
                <a:cs typeface="Arial" charset="0"/>
              </a:rPr>
              <a:t>-</a:t>
            </a:r>
            <a:r>
              <a:rPr lang="en-US" smtClean="0">
                <a:latin typeface="Arial" charset="0"/>
              </a:rPr>
              <a:t> </a:t>
            </a:r>
            <a:r>
              <a:rPr lang="en-US" i="1" smtClean="0">
                <a:latin typeface="Arial" charset="0"/>
              </a:rPr>
              <a:t>p</a:t>
            </a:r>
            <a:r>
              <a:rPr lang="en-US" smtClean="0">
                <a:latin typeface="Arial" charset="0"/>
              </a:rPr>
              <a:t>), as a function of </a:t>
            </a:r>
            <a:r>
              <a:rPr lang="en-US" i="1" smtClean="0">
                <a:latin typeface="Arial" charset="0"/>
              </a:rPr>
              <a:t>p</a:t>
            </a:r>
            <a:r>
              <a:rPr lang="en-US" smtClean="0">
                <a:latin typeface="Arial" charset="0"/>
              </a:rPr>
              <a:t>, the frequency of allele </a:t>
            </a:r>
            <a:r>
              <a:rPr lang="en-US" i="1" smtClean="0">
                <a:latin typeface="Arial" charset="0"/>
              </a:rPr>
              <a:t>A</a:t>
            </a:r>
            <a:r>
              <a:rPr lang="en-US" i="1" baseline="-25000" smtClean="0">
                <a:latin typeface="Arial" charset="0"/>
              </a:rPr>
              <a:t>1</a:t>
            </a:r>
            <a:r>
              <a:rPr lang="en-US" smtClean="0">
                <a:latin typeface="Arial" charset="0"/>
              </a:rPr>
              <a:t>. Collectively, the graphs in this figure show that genetic drift leads to random fixation of alleles and loss of heterozygosity and that drift is a more potent mechanism of evolution in small populations.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0E30011-906B-4901-A716-95F574CBD115}" type="slidenum">
              <a:rPr lang="en-US" smtClean="0"/>
              <a:pPr/>
              <a:t>21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Variance of a </a:t>
            </a:r>
            <a:r>
              <a:rPr lang="en-US" dirty="0" err="1" smtClean="0"/>
              <a:t>binomal</a:t>
            </a:r>
            <a:r>
              <a:rPr lang="en-US" baseline="0" dirty="0" smtClean="0"/>
              <a:t> (for number of successes, or number of heads, or for sampling alleles) = </a:t>
            </a:r>
            <a:r>
              <a:rPr lang="en-US" baseline="0" dirty="0" err="1" smtClean="0"/>
              <a:t>npq</a:t>
            </a:r>
            <a:endParaRPr lang="en-US" baseline="0" dirty="0" smtClean="0"/>
          </a:p>
          <a:p>
            <a:pPr eaLnBrk="1" hangingPunct="1"/>
            <a:r>
              <a:rPr lang="en-US" baseline="0" dirty="0" smtClean="0"/>
              <a:t>Variance of a binomial (for proportion of successes) = (</a:t>
            </a:r>
            <a:r>
              <a:rPr lang="en-US" baseline="0" dirty="0" err="1" smtClean="0"/>
              <a:t>pq</a:t>
            </a:r>
            <a:r>
              <a:rPr lang="en-US" baseline="0" dirty="0" smtClean="0"/>
              <a:t>)/</a:t>
            </a:r>
            <a:r>
              <a:rPr lang="en-US" baseline="0" dirty="0" smtClean="0"/>
              <a:t>n</a:t>
            </a:r>
          </a:p>
          <a:p>
            <a:pPr eaLnBrk="1" hangingPunct="1"/>
            <a:r>
              <a:rPr lang="en-US" baseline="0" dirty="0" smtClean="0"/>
              <a:t>refer back to Giles work</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A87C7E7-5C35-4715-BE11-6D55DA9181E2}" type="slidenum">
              <a:rPr lang="en-US" smtClean="0"/>
              <a:pPr/>
              <a:t>22</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latin typeface="Arial" charset="0"/>
              </a:rPr>
              <a:t>Figure 7.17 The frequency of heterozygotes declined with time in Buri's experimental populations</a:t>
            </a:r>
          </a:p>
          <a:p>
            <a:pPr eaLnBrk="1" hangingPunct="1"/>
            <a:r>
              <a:rPr lang="en-US" smtClean="0">
                <a:latin typeface="Arial" charset="0"/>
              </a:rPr>
              <a:t>The red dots show the frequency of heterozygotes in each generation, averaged across all 107 populations. The dashed gray curve shows the theoretical prediction for a population of 16 flies. The solid gray curve shows the theoretical prediction for a population of 9 flies. The graph demonstrates that (1) heterozygosity decreases across generations in small populations, and (2) although all the populations had an actual size of 16 flies, their effective size was roughly 9. Replotted from data in Buri (1956), after Hartl (1981).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DC83BA0-F281-4C1E-BC80-0FD37034FB7F}" type="slidenum">
              <a:rPr lang="en-US" smtClean="0"/>
              <a:pPr/>
              <a:t>23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8% if all males in central Asia have Y chromosome of GK</a:t>
            </a:r>
          </a:p>
          <a:p>
            <a:pPr eaLnBrk="1" hangingPunct="1"/>
            <a:r>
              <a:rPr lang="en-US" dirty="0" smtClean="0"/>
              <a:t>Typically</a:t>
            </a:r>
            <a:r>
              <a:rPr lang="en-US" baseline="0" dirty="0" smtClean="0"/>
              <a:t> the effective population size is  about 10-20% of the census population size</a:t>
            </a:r>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 = N/(1/x1 + 1/x2, + …1/</a:t>
            </a:r>
            <a:r>
              <a:rPr lang="en-US" dirty="0" err="1" smtClean="0"/>
              <a:t>xn</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AD7DC48A-BF2C-456D-ACB3-1DD630949AFA}"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E2CF460-3BA9-4D46-9426-E9ED628138F5}" type="slidenum">
              <a:rPr lang="en-US" smtClean="0"/>
              <a:pPr/>
              <a:t>26</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t>Show class why Ne is </a:t>
            </a:r>
            <a:r>
              <a:rPr lang="en-US" dirty="0" err="1" smtClean="0"/>
              <a:t>relatd</a:t>
            </a:r>
            <a:r>
              <a:rPr lang="en-US" dirty="0" smtClean="0"/>
              <a:t> to loss of </a:t>
            </a:r>
            <a:r>
              <a:rPr lang="en-US" dirty="0" err="1" smtClean="0"/>
              <a:t>heterozygosity</a:t>
            </a:r>
            <a:r>
              <a:rPr lang="en-US" dirty="0" smtClean="0"/>
              <a:t>, the A1A2 A3A4 A5A6 example</a:t>
            </a:r>
          </a:p>
          <a:p>
            <a:pPr eaLnBrk="1" hangingPunct="1"/>
            <a:r>
              <a:rPr lang="en-US" dirty="0" smtClean="0"/>
              <a:t>Variance can be written for a binomial distribution , </a:t>
            </a:r>
            <a:r>
              <a:rPr lang="en-US" dirty="0" err="1" smtClean="0"/>
              <a:t>obsrved</a:t>
            </a:r>
            <a:r>
              <a:rPr lang="en-US" dirty="0" smtClean="0"/>
              <a:t> </a:t>
            </a:r>
            <a:r>
              <a:rPr lang="en-US" dirty="0" err="1" smtClean="0"/>
              <a:t>homozygosity</a:t>
            </a:r>
            <a:r>
              <a:rPr lang="en-US" dirty="0" smtClean="0"/>
              <a:t> = expected + variance</a:t>
            </a:r>
          </a:p>
          <a:p>
            <a:pPr eaLnBrk="1" hangingPunct="1"/>
            <a:r>
              <a:rPr lang="en-US" dirty="0" smtClean="0"/>
              <a:t>Allude</a:t>
            </a:r>
            <a:r>
              <a:rPr lang="en-US" baseline="0" dirty="0" smtClean="0"/>
              <a:t> to genetic rescue</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8293A60-4A22-46E6-9CFE-98B4B2544053}" type="slidenum">
              <a:rPr lang="en-US" smtClean="0"/>
              <a:pPr/>
              <a:t>27</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latin typeface="Arial" charset="0"/>
              </a:rPr>
              <a:t>Figure 7.18a Genetic variation in Ozark glade populations of the collared lizard</a:t>
            </a:r>
          </a:p>
          <a:p>
            <a:pPr eaLnBrk="1" hangingPunct="1"/>
            <a:r>
              <a:rPr lang="en-US" smtClean="0">
                <a:latin typeface="Arial" charset="0"/>
              </a:rPr>
              <a:t>(a) A collared lizard.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06A5F1F-E36F-4D37-97F2-B2A53509B013}" type="slidenum">
              <a:rPr lang="en-US" smtClean="0"/>
              <a:pPr/>
              <a:t>28</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latin typeface="Arial" charset="0"/>
              </a:rPr>
              <a:t>Figure 7.18b Genetic variation in Ozark glade populations of the collared lizard</a:t>
            </a:r>
          </a:p>
          <a:p>
            <a:pPr eaLnBrk="1" hangingPunct="1"/>
            <a:r>
              <a:rPr lang="en-US" smtClean="0">
                <a:latin typeface="Arial" charset="0"/>
              </a:rPr>
              <a:t>(b) This pie diagram gives a key to the seven distinct multilocus genotypes that Templeton et al. (1990) found in Ozark collared lizards. Each multilocus genotype is characterized by a malate dehydrogenase (MDH) genotype [the two alleles are "slow" (</a:t>
            </a:r>
            <a:r>
              <a:rPr lang="en-US" i="1" smtClean="0">
                <a:latin typeface="Arial" charset="0"/>
              </a:rPr>
              <a:t>S</a:t>
            </a:r>
            <a:r>
              <a:rPr lang="en-US" smtClean="0">
                <a:latin typeface="Arial" charset="0"/>
              </a:rPr>
              <a:t>) and "fast" (</a:t>
            </a:r>
            <a:r>
              <a:rPr lang="en-US" i="1" smtClean="0">
                <a:latin typeface="Arial" charset="0"/>
              </a:rPr>
              <a:t>F</a:t>
            </a:r>
            <a:r>
              <a:rPr lang="en-US" smtClean="0">
                <a:latin typeface="Arial" charset="0"/>
              </a:rPr>
              <a:t>)], a mitochondrial DNA haplotype (designated </a:t>
            </a:r>
            <a:r>
              <a:rPr lang="en-US" i="1" smtClean="0">
                <a:latin typeface="Arial" charset="0"/>
              </a:rPr>
              <a:t>A</a:t>
            </a:r>
            <a:r>
              <a:rPr lang="en-US" smtClean="0">
                <a:latin typeface="Arial" charset="0"/>
              </a:rPr>
              <a:t>-</a:t>
            </a:r>
            <a:r>
              <a:rPr lang="en-US" i="1" smtClean="0">
                <a:latin typeface="Arial" charset="0"/>
              </a:rPr>
              <a:t>D</a:t>
            </a:r>
            <a:r>
              <a:rPr lang="en-US" smtClean="0">
                <a:latin typeface="Arial" charset="0"/>
              </a:rPr>
              <a:t>), and a ribosomal DNA genotype (designated </a:t>
            </a:r>
            <a:r>
              <a:rPr lang="en-US" i="1" smtClean="0">
                <a:latin typeface="Arial" charset="0"/>
              </a:rPr>
              <a:t>I-III</a:t>
            </a:r>
            <a:r>
              <a:rPr lang="en-US" smtClean="0">
                <a:latin typeface="Arial" charset="0"/>
              </a:rPr>
              <a:t>). Versus 2 x 4 x 3 = 24 types expected, What genotype is MISSING!</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9E6872F-084A-4061-8950-279E31D7E8B1}" type="slidenum">
              <a:rPr lang="en-US" smtClean="0"/>
              <a:pPr/>
              <a:t>29</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mtClean="0">
                <a:latin typeface="Arial" charset="0"/>
              </a:rPr>
              <a:t>Figure 7.18cd Genetic variation in Ozark glade populations of the collared lizard</a:t>
            </a:r>
          </a:p>
          <a:p>
            <a:pPr eaLnBrk="1" hangingPunct="1"/>
            <a:r>
              <a:rPr lang="en-US" smtClean="0">
                <a:latin typeface="Arial" charset="0"/>
              </a:rPr>
              <a:t>(c) This is a map of southern Missouri, showing the locations and genetic compositions of nine glade populations. The shading of each pie diagram represents the frequency in a single population of each multilocus genotype present. (d) This is an expanded map of a small piece of the map in (c). It gives the locations and genetic compositions of five more glade populations. From Templeton et al. (1990).</a:t>
            </a:r>
          </a:p>
          <a:p>
            <a:pPr eaLnBrk="1" hangingPunct="1"/>
            <a:endParaRPr lang="en-US" smtClean="0">
              <a:latin typeface="Arial" charset="0"/>
            </a:endParaRPr>
          </a:p>
          <a:p>
            <a:pPr eaLnBrk="1" hangingPunct="1"/>
            <a:r>
              <a:rPr lang="en-US" smtClean="0">
                <a:latin typeface="Arial" charset="0"/>
              </a:rPr>
              <a:t>Also seen in planrs</a:t>
            </a:r>
          </a:p>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65CBB9B-A6CA-4D3E-A721-0E0B7A4C1A42}" type="slidenum">
              <a:rPr lang="en-US" smtClean="0"/>
              <a:pPr/>
              <a:t>30</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charset="0"/>
              </a:rPr>
              <a:t>Now that we have discussed drift, can we use drift to explain</a:t>
            </a:r>
            <a:r>
              <a:rPr lang="en-US" baseline="0" dirty="0" smtClean="0">
                <a:latin typeface="Arial" charset="0"/>
              </a:rPr>
              <a:t> patterns of genetic variation across species</a:t>
            </a:r>
          </a:p>
          <a:p>
            <a:pPr eaLnBrk="1" hangingPunct="1"/>
            <a:r>
              <a:rPr lang="en-US" dirty="0" smtClean="0">
                <a:latin typeface="Arial" charset="0"/>
              </a:rPr>
              <a:t>Probability of fixation of a new mutation is 1/2n, or x over 2n</a:t>
            </a:r>
          </a:p>
          <a:p>
            <a:pPr eaLnBrk="1" hangingPunct="1"/>
            <a:r>
              <a:rPr lang="en-US" dirty="0" smtClean="0">
                <a:latin typeface="Arial" charset="0"/>
              </a:rPr>
              <a:t>Rate of evolutionary substitution is equal to the mutation rate:</a:t>
            </a:r>
          </a:p>
          <a:p>
            <a:pPr eaLnBrk="1" hangingPunct="1"/>
            <a:r>
              <a:rPr lang="en-US" dirty="0" smtClean="0">
                <a:latin typeface="Arial" charset="0"/>
              </a:rPr>
              <a:t>N, 2N alleles, v is rate of selectively neutral alleles, 2Nv mutations every generation, 1/2Nv fixed</a:t>
            </a:r>
          </a:p>
          <a:p>
            <a:pPr eaLnBrk="1" hangingPunct="1"/>
            <a:r>
              <a:rPr lang="en-US" dirty="0" smtClean="0">
                <a:latin typeface="Arial" charset="0"/>
              </a:rPr>
              <a:t>U = </a:t>
            </a:r>
            <a:r>
              <a:rPr lang="en-US" dirty="0" err="1" smtClean="0">
                <a:latin typeface="Arial" charset="0"/>
              </a:rPr>
              <a:t>uL</a:t>
            </a:r>
            <a:r>
              <a:rPr lang="en-US" dirty="0" smtClean="0">
                <a:latin typeface="Arial" charset="0"/>
              </a:rPr>
              <a:t>(d +b + n) = u Ld + </a:t>
            </a:r>
            <a:r>
              <a:rPr lang="en-US" dirty="0" err="1" smtClean="0">
                <a:latin typeface="Arial" charset="0"/>
              </a:rPr>
              <a:t>uLb</a:t>
            </a:r>
            <a:r>
              <a:rPr lang="en-US" dirty="0" smtClean="0">
                <a:latin typeface="Arial" charset="0"/>
              </a:rPr>
              <a:t> + </a:t>
            </a:r>
            <a:r>
              <a:rPr lang="en-US" dirty="0" err="1" smtClean="0">
                <a:latin typeface="Arial" charset="0"/>
              </a:rPr>
              <a:t>uln</a:t>
            </a:r>
            <a:r>
              <a:rPr lang="en-US" dirty="0" smtClean="0">
                <a:latin typeface="Arial" charset="0"/>
              </a:rPr>
              <a:t>, v = </a:t>
            </a:r>
            <a:r>
              <a:rPr lang="en-US" dirty="0" err="1" smtClean="0">
                <a:latin typeface="Arial" charset="0"/>
              </a:rPr>
              <a:t>uln</a:t>
            </a:r>
            <a:endParaRPr lang="en-US" dirty="0" smtClean="0">
              <a:latin typeface="Arial" charset="0"/>
            </a:endParaRPr>
          </a:p>
          <a:p>
            <a:pPr eaLnBrk="1" hangingPunct="1"/>
            <a:r>
              <a:rPr lang="en-US" dirty="0" smtClean="0">
                <a:latin typeface="Arial" charset="0"/>
              </a:rPr>
              <a:t>Figure 7.20 Mutation is the creation of a new allele; substitution is the fixation of the new allele, with or without additional mutational change</a:t>
            </a:r>
          </a:p>
          <a:p>
            <a:pPr eaLnBrk="1" hangingPunct="1"/>
            <a:r>
              <a:rPr lang="en-US" dirty="0" smtClean="0">
                <a:latin typeface="Arial" charset="0"/>
              </a:rPr>
              <a:t>This graph shows the 10 alleles present in each of 20 successive generations, in a hypothetical population of five individuals. During the time covered in the graph, the light orange allele was substituted for the white allele. The blue allele may ultimately be substituted for the light orange allele, or it may be lost.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7A61808-52F5-4F21-9282-6CE62C02B59E}" type="slidenum">
              <a:rPr lang="en-US" smtClean="0"/>
              <a:pPr/>
              <a:t>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smtClean="0">
                <a:latin typeface="Arial" charset="0"/>
              </a:rPr>
              <a:t>Figure 7.5 Migration can alter allele and genotype frequencies</a:t>
            </a:r>
          </a:p>
          <a:p>
            <a:pPr eaLnBrk="1" hangingPunct="1"/>
            <a:r>
              <a:rPr lang="en-US" smtClean="0">
                <a:latin typeface="Arial" charset="0"/>
              </a:rPr>
              <a:t>This diagram follows an imaginary island population of mice from one generation's gene pool (initial allele frequencies) to the next generation's gene pool (final allele frequencies).The bar graphs show the number of individuals of each genotype in the population at any given time. Migration, in the form of individuals arriving from a continental population fixed for allele </a:t>
            </a:r>
            <a:r>
              <a:rPr lang="en-US" i="1" smtClean="0">
                <a:latin typeface="Arial" charset="0"/>
              </a:rPr>
              <a:t>A</a:t>
            </a:r>
            <a:r>
              <a:rPr lang="en-US" baseline="-25000" smtClean="0">
                <a:latin typeface="Arial" charset="0"/>
              </a:rPr>
              <a:t>2</a:t>
            </a:r>
            <a:r>
              <a:rPr lang="en-US" smtClean="0">
                <a:latin typeface="Arial" charset="0"/>
              </a:rPr>
              <a:t>, increases the frequency of allele </a:t>
            </a:r>
            <a:r>
              <a:rPr lang="en-US" i="1" smtClean="0">
                <a:latin typeface="Arial" charset="0"/>
              </a:rPr>
              <a:t>A</a:t>
            </a:r>
            <a:r>
              <a:rPr lang="en-US" baseline="-25000" smtClean="0">
                <a:latin typeface="Arial" charset="0"/>
              </a:rPr>
              <a:t>2</a:t>
            </a:r>
            <a:r>
              <a:rPr lang="en-US" smtClean="0">
                <a:latin typeface="Arial" charset="0"/>
              </a:rPr>
              <a:t> in the island population.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AADFCA0-C5FB-49E9-8BC1-267B230A37FF}" type="slidenum">
              <a:rPr lang="en-US" smtClean="0"/>
              <a:pPr/>
              <a:t>31</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mtClean="0">
                <a:latin typeface="Arial" charset="0"/>
              </a:rPr>
              <a:t>Figure 7.21a Molecular evolution in influenza viruses is consistent with the neutral theory</a:t>
            </a:r>
          </a:p>
          <a:p>
            <a:pPr eaLnBrk="1" hangingPunct="1"/>
            <a:r>
              <a:rPr lang="en-US" smtClean="0">
                <a:latin typeface="Arial" charset="0"/>
              </a:rPr>
              <a:t>Because the genetic code is redundant (a), there are two kinds of point mutations (b). The neutral theory predicts that both kinds of substitution will accumulate in populations by genetic drift, but that synonymous, or silent, substitutions will accumulate faster, as happens in flu viruses (c). From Gojoburi et al. (1990).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F912518-979F-41EF-81EB-8FC1E4BE5705}" type="slidenum">
              <a:rPr lang="en-US" smtClean="0"/>
              <a:pPr/>
              <a:t>32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latin typeface="Arial" charset="0"/>
              </a:rPr>
              <a:t>Figure 7.21b Molecular evolution in influenza viruses is consistent with the neutral theory</a:t>
            </a:r>
          </a:p>
          <a:p>
            <a:pPr eaLnBrk="1" hangingPunct="1"/>
            <a:r>
              <a:rPr lang="en-US" smtClean="0">
                <a:latin typeface="Arial" charset="0"/>
              </a:rPr>
              <a:t>Because the genetic code is redundant (a), there are two kinds of point mutations (b). The neutral theory predicts that both kinds of substitution will accumulate in populations by genetic drift, but that synonymous, or silent, substitutions will accumulate faster, as happens in flu viruses (c). From Gojoburi et al. (1990).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1B2C58D-1B4F-4369-9E3B-A24346521453}" type="slidenum">
              <a:rPr lang="en-US" smtClean="0"/>
              <a:pPr/>
              <a:t>33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latin typeface="Arial" charset="0"/>
              </a:rPr>
              <a:t>Figure 7.21c Molecular evolution in influenza viruses is consistent with the neutral theory</a:t>
            </a:r>
          </a:p>
          <a:p>
            <a:pPr eaLnBrk="1" hangingPunct="1"/>
            <a:r>
              <a:rPr lang="en-US" smtClean="0">
                <a:latin typeface="Arial" charset="0"/>
              </a:rPr>
              <a:t>Because the genetic code is redundant (a), there are two kinds of point mutations (b). The neutral theory predicts that both kinds of substitution will accumulate in populations by genetic drift, but that synonymous, or silent, substitutions will accumulate faster, as happens in flu viruses (c). From Gojoburi et al. (1990).</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E0FABCF-D5B9-43C4-8DEA-D713F2B5F72F}" type="slidenum">
              <a:rPr lang="en-US" smtClean="0"/>
              <a:pPr/>
              <a:t>34</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latin typeface="Arial" charset="0"/>
              </a:rPr>
              <a:t>Table 7.1 (part 2) Rates of nucleotide substitution vary among genes and among sites within genes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9869739-8E1D-40C4-807D-C2803C34BA15}" type="slidenum">
              <a:rPr lang="en-US" smtClean="0"/>
              <a:pPr/>
              <a:t>35</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latin typeface="Arial" charset="0"/>
              </a:rPr>
              <a:t>Figure 7.22a Generation time, population size, and nearly neutral mutations</a:t>
            </a:r>
          </a:p>
          <a:p>
            <a:pPr eaLnBrk="1" hangingPunct="1"/>
            <a:r>
              <a:rPr lang="en-US" dirty="0" smtClean="0">
                <a:latin typeface="Arial" charset="0"/>
              </a:rPr>
              <a:t>(a) This graph plots the logarithm of population size versus the logarithm of generation time. Statistical tests confirm that there is a strong negative correlation between the two variables. From L. Chao and D. E. Carr (1993). Or mitosis, see </a:t>
            </a:r>
            <a:r>
              <a:rPr lang="en-US" dirty="0" err="1" smtClean="0">
                <a:latin typeface="Arial" charset="0"/>
              </a:rPr>
              <a:t>Nei</a:t>
            </a:r>
            <a:r>
              <a:rPr lang="en-US" dirty="0" smtClean="0">
                <a:latin typeface="Arial" charset="0"/>
              </a:rPr>
              <a:t> 2012</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FF13C85-4ACC-4336-80E9-CE03C8B521F3}" type="slidenum">
              <a:rPr lang="en-US" smtClean="0"/>
              <a:pPr/>
              <a:t>36</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latin typeface="Arial" charset="0"/>
              </a:rPr>
              <a:t>Figure 7.22b Generation time, population size, and nearly neutral mutations</a:t>
            </a:r>
          </a:p>
          <a:p>
            <a:pPr eaLnBrk="1" hangingPunct="1"/>
            <a:r>
              <a:rPr lang="en-US" smtClean="0">
                <a:latin typeface="Arial" charset="0"/>
              </a:rPr>
              <a:t>(b) Differences in generation time and population size can lead to clocklike change in replacement substitutions that are nearly neutral with respect to fitness.</a:t>
            </a:r>
          </a:p>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9BEC0D0-08C2-4240-B4F9-E9698826B8CB}" type="slidenum">
              <a:rPr lang="en-US" smtClean="0"/>
              <a:pPr/>
              <a:t>37</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latin typeface="Arial" charset="0"/>
              </a:rPr>
              <a:t>Figure 7.23 Positive selection on the </a:t>
            </a:r>
            <a:r>
              <a:rPr lang="en-US" i="1" dirty="0" smtClean="0">
                <a:latin typeface="Arial" charset="0"/>
              </a:rPr>
              <a:t>BRCA1</a:t>
            </a:r>
            <a:r>
              <a:rPr lang="en-US" dirty="0" smtClean="0">
                <a:latin typeface="Arial" charset="0"/>
              </a:rPr>
              <a:t> gene in humans and chimpanzees</a:t>
            </a:r>
          </a:p>
          <a:p>
            <a:pPr eaLnBrk="1" hangingPunct="1"/>
            <a:r>
              <a:rPr lang="en-US" dirty="0" smtClean="0">
                <a:latin typeface="Arial" charset="0"/>
              </a:rPr>
              <a:t>On most branches of this phylogeny, the ratio of replacement to silent substitution rates is less than one, consistent with neutral evolution. On the branches leading to humans and chimps, however, the ratio is significantly greater than one, consistent with positive selection. From </a:t>
            </a:r>
            <a:r>
              <a:rPr lang="en-US" dirty="0" err="1" smtClean="0">
                <a:latin typeface="Arial" charset="0"/>
              </a:rPr>
              <a:t>Huttley</a:t>
            </a:r>
            <a:r>
              <a:rPr lang="en-US" dirty="0" smtClean="0">
                <a:latin typeface="Arial" charset="0"/>
              </a:rPr>
              <a:t> et al. (2000).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835875E-52A6-4E85-807D-1951D9C5D5F6}" type="slidenum">
              <a:rPr lang="en-US" smtClean="0"/>
              <a:pPr/>
              <a:t>38</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latin typeface="Arial" charset="0"/>
              </a:rPr>
              <a:t>Table 7.2 Studies that confirm positive selection on replacement mutations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Phillips, slotted,</a:t>
            </a:r>
            <a:r>
              <a:rPr lang="en-US" baseline="0" dirty="0" smtClean="0"/>
              <a:t> Robertson, Hex….etc.</a:t>
            </a:r>
            <a:endParaRPr lang="en-US" dirty="0"/>
          </a:p>
        </p:txBody>
      </p:sp>
      <p:sp>
        <p:nvSpPr>
          <p:cNvPr id="4" name="Slide Number Placeholder 3"/>
          <p:cNvSpPr>
            <a:spLocks noGrp="1"/>
          </p:cNvSpPr>
          <p:nvPr>
            <p:ph type="sldNum" sz="quarter" idx="10"/>
          </p:nvPr>
        </p:nvSpPr>
        <p:spPr/>
        <p:txBody>
          <a:bodyPr/>
          <a:lstStyle/>
          <a:p>
            <a:pPr>
              <a:defRPr/>
            </a:pPr>
            <a:fld id="{AD7DC48A-BF2C-456D-ACB3-1DD630949AFA}"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0DE9578-D808-4F1A-A634-788E02326CD9}" type="slidenum">
              <a:rPr lang="en-US" smtClean="0"/>
              <a:pPr/>
              <a:t>40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latin typeface="Arial" charset="0"/>
              </a:rPr>
              <a:t>Figure 7.24 </a:t>
            </a:r>
            <a:r>
              <a:rPr lang="en-US" dirty="0" err="1" smtClean="0">
                <a:latin typeface="Arial" charset="0"/>
              </a:rPr>
              <a:t>Codon</a:t>
            </a:r>
            <a:r>
              <a:rPr lang="en-US" dirty="0" smtClean="0">
                <a:latin typeface="Arial" charset="0"/>
              </a:rPr>
              <a:t> bias correlates with the relative frequencies of </a:t>
            </a:r>
            <a:r>
              <a:rPr lang="en-US" dirty="0" err="1" smtClean="0">
                <a:latin typeface="Arial" charset="0"/>
              </a:rPr>
              <a:t>tRNA</a:t>
            </a:r>
            <a:r>
              <a:rPr lang="en-US" dirty="0" smtClean="0">
                <a:latin typeface="Arial" charset="0"/>
              </a:rPr>
              <a:t> species for </a:t>
            </a:r>
            <a:r>
              <a:rPr lang="en-US" dirty="0" err="1" smtClean="0">
                <a:latin typeface="Arial" charset="0"/>
              </a:rPr>
              <a:t>Leucine</a:t>
            </a:r>
            <a:r>
              <a:rPr lang="en-US" dirty="0" smtClean="0">
                <a:latin typeface="Arial" charset="0"/>
              </a:rPr>
              <a:t>, (6 </a:t>
            </a:r>
            <a:r>
              <a:rPr lang="en-US" dirty="0" err="1" smtClean="0">
                <a:latin typeface="Arial" charset="0"/>
              </a:rPr>
              <a:t>codons</a:t>
            </a:r>
            <a:r>
              <a:rPr lang="en-US" dirty="0" smtClean="0">
                <a:latin typeface="Arial" charset="0"/>
              </a:rPr>
              <a:t> for </a:t>
            </a:r>
            <a:r>
              <a:rPr lang="en-US" dirty="0" err="1" smtClean="0">
                <a:latin typeface="Arial" charset="0"/>
              </a:rPr>
              <a:t>leucine</a:t>
            </a:r>
            <a:r>
              <a:rPr lang="en-US" dirty="0" smtClean="0">
                <a:latin typeface="Arial" charset="0"/>
              </a:rPr>
              <a:t>: highly degenerate)</a:t>
            </a:r>
          </a:p>
          <a:p>
            <a:pPr eaLnBrk="1" hangingPunct="1"/>
            <a:r>
              <a:rPr lang="en-US" dirty="0" smtClean="0">
                <a:latin typeface="Arial" charset="0"/>
              </a:rPr>
              <a:t>The bar chart in the top row of both (a) and (b) shows the frequencies of four different </a:t>
            </a:r>
            <a:r>
              <a:rPr lang="en-US" dirty="0" err="1" smtClean="0">
                <a:latin typeface="Arial" charset="0"/>
              </a:rPr>
              <a:t>tRNA</a:t>
            </a:r>
            <a:r>
              <a:rPr lang="en-US" dirty="0" smtClean="0">
                <a:latin typeface="Arial" charset="0"/>
              </a:rPr>
              <a:t> species that carry </a:t>
            </a:r>
            <a:r>
              <a:rPr lang="en-US" dirty="0" err="1" smtClean="0">
                <a:latin typeface="Arial" charset="0"/>
              </a:rPr>
              <a:t>leucine</a:t>
            </a:r>
            <a:r>
              <a:rPr lang="en-US" dirty="0" smtClean="0">
                <a:latin typeface="Arial" charset="0"/>
              </a:rPr>
              <a:t> in </a:t>
            </a:r>
            <a:r>
              <a:rPr lang="en-US" i="1" dirty="0" smtClean="0">
                <a:latin typeface="Arial" charset="0"/>
              </a:rPr>
              <a:t>E. coli</a:t>
            </a:r>
            <a:r>
              <a:rPr lang="en-US" dirty="0" smtClean="0">
                <a:latin typeface="Arial" charset="0"/>
              </a:rPr>
              <a:t> (a) and the yeast </a:t>
            </a:r>
            <a:r>
              <a:rPr lang="en-US" i="1" dirty="0" err="1" smtClean="0">
                <a:latin typeface="Arial" charset="0"/>
              </a:rPr>
              <a:t>Saccharomyces</a:t>
            </a:r>
            <a:r>
              <a:rPr lang="en-US" i="1" dirty="0" smtClean="0">
                <a:latin typeface="Arial" charset="0"/>
              </a:rPr>
              <a:t> </a:t>
            </a:r>
            <a:r>
              <a:rPr lang="en-US" i="1" dirty="0" err="1" smtClean="0">
                <a:latin typeface="Arial" charset="0"/>
              </a:rPr>
              <a:t>cerevisiae</a:t>
            </a:r>
            <a:r>
              <a:rPr lang="en-US" dirty="0" smtClean="0">
                <a:latin typeface="Arial" charset="0"/>
              </a:rPr>
              <a:t> (b). The bar charts in the middle and bottom rows report the frequency of the mRNA </a:t>
            </a:r>
            <a:r>
              <a:rPr lang="en-US" dirty="0" err="1" smtClean="0">
                <a:latin typeface="Arial" charset="0"/>
              </a:rPr>
              <a:t>codons</a:t>
            </a:r>
            <a:r>
              <a:rPr lang="en-US" dirty="0" smtClean="0">
                <a:latin typeface="Arial" charset="0"/>
              </a:rPr>
              <a:t> corresponding to each of these </a:t>
            </a:r>
            <a:r>
              <a:rPr lang="en-US" dirty="0" err="1" smtClean="0">
                <a:latin typeface="Arial" charset="0"/>
              </a:rPr>
              <a:t>tRNA</a:t>
            </a:r>
            <a:r>
              <a:rPr lang="en-US" dirty="0" smtClean="0">
                <a:latin typeface="Arial" charset="0"/>
              </a:rPr>
              <a:t> species in the same organisms. The mRNA </a:t>
            </a:r>
            <a:r>
              <a:rPr lang="en-US" dirty="0" err="1" smtClean="0">
                <a:latin typeface="Arial" charset="0"/>
              </a:rPr>
              <a:t>codons</a:t>
            </a:r>
            <a:r>
              <a:rPr lang="en-US" dirty="0" smtClean="0">
                <a:latin typeface="Arial" charset="0"/>
              </a:rPr>
              <a:t> were measured in two different classes of genes: those that are highly transcribed (middle) and those that are rarely transcribed (bottom). The data show that </a:t>
            </a:r>
            <a:r>
              <a:rPr lang="en-US" dirty="0" err="1" smtClean="0">
                <a:latin typeface="Arial" charset="0"/>
              </a:rPr>
              <a:t>codon</a:t>
            </a:r>
            <a:r>
              <a:rPr lang="en-US" dirty="0" smtClean="0">
                <a:latin typeface="Arial" charset="0"/>
              </a:rPr>
              <a:t> usage correlates strongly with </a:t>
            </a:r>
            <a:r>
              <a:rPr lang="en-US" dirty="0" err="1" smtClean="0">
                <a:latin typeface="Arial" charset="0"/>
              </a:rPr>
              <a:t>tRNA</a:t>
            </a:r>
            <a:r>
              <a:rPr lang="en-US" dirty="0" smtClean="0">
                <a:latin typeface="Arial" charset="0"/>
              </a:rPr>
              <a:t> availability in highly expressed genes, but not at all in rarely expressed genes. From Li and </a:t>
            </a:r>
            <a:r>
              <a:rPr lang="en-US" dirty="0" err="1" smtClean="0">
                <a:latin typeface="Arial" charset="0"/>
              </a:rPr>
              <a:t>Graur</a:t>
            </a:r>
            <a:r>
              <a:rPr lang="en-US" dirty="0" smtClean="0">
                <a:latin typeface="Arial" charset="0"/>
              </a:rPr>
              <a:t> (1991).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9A711EB-CF45-48FC-9D15-432E3144D324}" type="slidenum">
              <a:rPr lang="en-US" smtClean="0"/>
              <a:pPr/>
              <a:t>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dirty="0" smtClean="0"/>
              <a:t>Equilibrium is when pm = p or m is </a:t>
            </a:r>
            <a:r>
              <a:rPr lang="en-US" dirty="0" smtClean="0"/>
              <a:t>0</a:t>
            </a:r>
          </a:p>
          <a:p>
            <a:pPr eaLnBrk="1" hangingPunct="1"/>
            <a:r>
              <a:rPr lang="en-US" dirty="0" smtClean="0"/>
              <a:t>when is </a:t>
            </a:r>
            <a:r>
              <a:rPr lang="en-US" smtClean="0"/>
              <a:t>the change = 0??</a:t>
            </a: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35B0E58-F720-445D-9C3F-6CDABFE1E4DD}" type="slidenum">
              <a:rPr lang="en-US" smtClean="0"/>
              <a:pPr/>
              <a:t>42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latin typeface="Arial" charset="0"/>
              </a:rPr>
              <a:t>Table 7.3 Codon bias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122E286-0859-4583-A48E-9987FCE0299C}" type="slidenum">
              <a:rPr lang="en-US"/>
              <a:pPr/>
              <a:t>44</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p:spPr>
        <p:txBody>
          <a:bodyPr/>
          <a:lstStyle/>
          <a:p>
            <a:pPr eaLnBrk="1" hangingPunct="1"/>
            <a:r>
              <a:rPr lang="en-US" dirty="0" smtClean="0">
                <a:latin typeface="Times" pitchFamily="123" charset="0"/>
              </a:rPr>
              <a:t>note</a:t>
            </a:r>
            <a:r>
              <a:rPr lang="en-US" baseline="0" dirty="0" smtClean="0">
                <a:latin typeface="Times" pitchFamily="123" charset="0"/>
              </a:rPr>
              <a:t> space for fixation of deleterious mutations</a:t>
            </a:r>
            <a:endParaRPr lang="en-US" dirty="0" smtClean="0">
              <a:latin typeface="Times" pitchFamily="12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9C9CF3-AECA-4110-B3B0-8F3292961AF5}" type="slidenum">
              <a:rPr lang="en-US"/>
              <a:pPr/>
              <a:t>45</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40ACE43-373E-480F-B5D9-715492995AD8}" type="slidenum">
              <a:rPr lang="en-US" smtClean="0"/>
              <a:pPr/>
              <a:t>47</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BC490B0-AFED-4FB4-8D18-E2DE37BF49D3}" type="slidenum">
              <a:rPr lang="en-US" smtClean="0"/>
              <a:pPr/>
              <a:t>48</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85800" y="4343400"/>
            <a:ext cx="5486400" cy="4114800"/>
          </a:xfrm>
          <a:noFill/>
          <a:ln/>
        </p:spPr>
        <p:txBody>
          <a:bodyPr/>
          <a:lstStyle/>
          <a:p>
            <a:pPr eaLnBrk="1" hangingPunct="1"/>
            <a:r>
              <a:rPr lang="en-US" smtClean="0"/>
              <a:t>Torah is a guide to moral living and the sustenance of the Jewish community, My interest in evoluition of sexual systems or how orgainsms mate with one another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06CC5E7-3746-4681-AEBB-076684548A8C}" type="slidenum">
              <a:rPr lang="en-US" smtClean="0"/>
              <a:pPr/>
              <a:t>49</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685800" y="4343400"/>
            <a:ext cx="5486400" cy="4114800"/>
          </a:xfrm>
          <a:noFill/>
          <a:ln/>
        </p:spPr>
        <p:txBody>
          <a:bodyPr/>
          <a:lstStyle/>
          <a:p>
            <a:pPr eaLnBrk="1" hangingPunct="1"/>
            <a:r>
              <a:rPr lang="en-US" smtClean="0"/>
              <a:t>Genetic explanation base on probability of getting two copies of a muations.,  Retain dowery within family 2-4, and talk about allowable matings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AD91BE4-DD9B-422C-A122-457AFAD7BE19}" type="slidenum">
              <a:rPr lang="en-US" smtClean="0"/>
              <a:pPr/>
              <a:t>50</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2CCF936-0228-44F0-B98E-57BC00046B16}" type="slidenum">
              <a:rPr lang="en-US" smtClean="0"/>
              <a:pPr/>
              <a:t>51</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F794F390-59E7-4DC7-B5FC-6AD9B5D8FBB3}" type="slidenum">
              <a:rPr lang="en-US" smtClean="0"/>
              <a:pPr/>
              <a:t>52</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20278374-FDA0-4615-A3C5-AE4606518A78}" type="slidenum">
              <a:rPr lang="en-US" smtClean="0"/>
              <a:pPr/>
              <a:t>53</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685800" y="4343400"/>
            <a:ext cx="5486400" cy="4114800"/>
          </a:xfrm>
          <a:noFill/>
          <a:ln/>
        </p:spPr>
        <p:txBody>
          <a:bodyPr/>
          <a:lstStyle/>
          <a:p>
            <a:pPr eaLnBrk="1" hangingPunct="1"/>
            <a:r>
              <a:rPr lang="en-US" smtClean="0"/>
              <a:t>Prohibit incest but not homosexuality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7104298-5591-4010-BFCD-5C301EAC31B1}" type="slidenum">
              <a:rPr lang="en-US" smtClean="0"/>
              <a:pPr/>
              <a:t>5</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smtClean="0">
                <a:latin typeface="Arial" charset="0"/>
              </a:rPr>
              <a:t>Figure 7.9a Variation in allele frequencies among populations of red bladder campion </a:t>
            </a:r>
            <a:r>
              <a:rPr lang="en-US" i="1" smtClean="0">
                <a:latin typeface="Arial" charset="0"/>
              </a:rPr>
              <a:t>Silene dioica</a:t>
            </a:r>
          </a:p>
          <a:p>
            <a:pPr eaLnBrk="1" hangingPunct="1"/>
            <a:r>
              <a:rPr lang="en-US" smtClean="0">
                <a:latin typeface="Arial" charset="0"/>
              </a:rPr>
              <a:t>(a) Red bladder campion, a perennial wildflower.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22BB425-A678-4E0F-B8BA-03BA102C0C0B}" type="slidenum">
              <a:rPr lang="en-US" smtClean="0"/>
              <a:pPr/>
              <a:t>54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685800" y="4343400"/>
            <a:ext cx="5486400" cy="4114800"/>
          </a:xfrm>
          <a:noFill/>
          <a:ln/>
        </p:spPr>
        <p:txBody>
          <a:bodyPr/>
          <a:lstStyle/>
          <a:p>
            <a:pPr eaLnBrk="1" hangingPunct="1"/>
            <a:r>
              <a:rPr lang="en-US" smtClean="0"/>
              <a:t>Pku, fhese represent inbreeding of 4 x higher than cousin matings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AD466A47-172B-4334-8D0A-4680C1670C92}" type="slidenum">
              <a:rPr lang="en-US" smtClean="0"/>
              <a:pPr/>
              <a:t>55</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latin typeface="Arial" charset="0"/>
              </a:rPr>
              <a:t>Figure 7.28 Inbreeding depression in humans</a:t>
            </a:r>
          </a:p>
          <a:p>
            <a:pPr eaLnBrk="1" hangingPunct="1"/>
            <a:r>
              <a:rPr lang="en-US" smtClean="0">
                <a:latin typeface="Arial" charset="0"/>
              </a:rPr>
              <a:t>Each dot on this graph represents childhood mortality rates for a human population. The horizontal axis represents mortality rates for children of unrelated parents; the vertical axis represents mortality rates for children of first cousins. The gray line shows where the points would fall if mortality rates for the two kinds of children were equal. Although childhood mortality rates vary widely among populations, the mortality rate for children of cousins is almost always higher than the rate for children of unrelated parents—usually by about four percentage points. Plotted from data in Bittles and Neel (1994).</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16DC7691-A3D5-4827-8057-DB25B533764B}" type="slidenum">
              <a:rPr lang="en-US" smtClean="0"/>
              <a:pPr/>
              <a:t>57</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1AEDFBB-D473-470C-B080-13FA8B5BA70A}" type="slidenum">
              <a:rPr lang="en-US" smtClean="0"/>
              <a:pPr/>
              <a:t>58</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685800" y="4343400"/>
            <a:ext cx="5486400" cy="4114800"/>
          </a:xfrm>
          <a:noFill/>
          <a:ln/>
        </p:spPr>
        <p:txBody>
          <a:bodyPr/>
          <a:lstStyle/>
          <a:p>
            <a:pPr eaLnBrk="1" hangingPunct="1"/>
            <a:r>
              <a:rPr lang="en-US" smtClean="0"/>
              <a:t>Even though inbreeding bad…</a:t>
            </a:r>
          </a:p>
          <a:p>
            <a:pPr eaLnBrk="1" hangingPunct="1"/>
            <a:r>
              <a:rPr lang="en-US" b="1" smtClean="0"/>
              <a:t>Global Inbreeding</a:t>
            </a:r>
            <a:br>
              <a:rPr lang="en-US" b="1" smtClean="0"/>
            </a:br>
            <a:r>
              <a:rPr lang="en-US" b="1" smtClean="0"/>
              <a:t>Researchers who study inbreeding track consanguineous marriages—those between second cousins or closer. In green countries, at least 20 percent and, in some cases, more than 50 percent of marriages fall into this category. Pink countries report 1 to 10 percent consanguinity; peach-colored countries, less than 1 percent. Data is unavailable for white countries. </a:t>
            </a:r>
            <a:r>
              <a:rPr lang="en-US" smtClean="0"/>
              <a:t/>
            </a:r>
            <a:br>
              <a:rPr lang="en-US" smtClean="0"/>
            </a:br>
            <a:r>
              <a:rPr lang="en-US" smtClean="0"/>
              <a:t>Map by Matt Zang</a:t>
            </a:r>
            <a:br>
              <a:rPr lang="en-US" smtClean="0"/>
            </a:br>
            <a:r>
              <a:rPr lang="en-US" smtClean="0"/>
              <a:t>Map reproduced with the permission of A.H. Bittles.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F76CD4D-8302-418B-8DB7-1213660C1D34}" type="slidenum">
              <a:rPr lang="en-US" smtClean="0"/>
              <a:pPr/>
              <a:t>59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685800" y="4343400"/>
            <a:ext cx="5486400" cy="4114800"/>
          </a:xfrm>
          <a:noFill/>
          <a:ln/>
        </p:spPr>
        <p:txBody>
          <a:bodyPr/>
          <a:lstStyle/>
          <a:p>
            <a:pPr eaLnBrk="1" hangingPunct="1"/>
            <a:r>
              <a:rPr lang="en-US" smtClean="0"/>
              <a:t>Even though they have both sexual parts capapble of slefing.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75AAD6F8-E1C0-4BC0-8105-6B801A57619C}" type="slidenum">
              <a:rPr lang="en-US" smtClean="0"/>
              <a:pPr/>
              <a:t>60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8E2BD1B9-5FC7-4333-91AA-5AD84A9C11D2}" type="slidenum">
              <a:rPr lang="en-US"/>
              <a:pPr/>
              <a:t>61</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pPr eaLnBrk="1" hangingPunct="1"/>
            <a:r>
              <a:rPr lang="en-US" dirty="0" smtClean="0">
                <a:latin typeface="Times" pitchFamily="123" charset="0"/>
              </a:rPr>
              <a:t>Go through</a:t>
            </a:r>
            <a:r>
              <a:rPr lang="en-US" baseline="0" dirty="0" smtClean="0">
                <a:latin typeface="Times" pitchFamily="123" charset="0"/>
              </a:rPr>
              <a:t> inbreeding coefficient of offspring</a:t>
            </a:r>
            <a:endParaRPr lang="en-US" dirty="0" smtClean="0">
              <a:latin typeface="Times" pitchFamily="123"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070C441-4C84-41F8-A4D2-1FCBFE573875}" type="slidenum">
              <a:rPr lang="en-US" smtClean="0"/>
              <a:pPr/>
              <a:t>62</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685800" y="4343400"/>
            <a:ext cx="5486400" cy="4114800"/>
          </a:xfrm>
          <a:noFill/>
          <a:ln/>
        </p:spPr>
        <p:txBody>
          <a:bodyPr/>
          <a:lstStyle/>
          <a:p>
            <a:pPr eaLnBrk="1" hangingPunct="1"/>
            <a:r>
              <a:rPr lang="en-US" smtClean="0"/>
              <a:t>Onne half vs ¼, all genes in common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D6C0FB55-1A00-4ACD-8554-670B2798B0D0}" type="slidenum">
              <a:rPr lang="en-US" smtClean="0"/>
              <a:pPr/>
              <a:t>63</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62FFDC4-63A5-45A6-84E1-A18A219E0A4C}" type="slidenum">
              <a:rPr lang="en-US" smtClean="0"/>
              <a:pPr/>
              <a:t>64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685800" y="4343400"/>
            <a:ext cx="5486400" cy="4114800"/>
          </a:xfrm>
          <a:noFill/>
          <a:ln/>
        </p:spPr>
        <p:txBody>
          <a:bodyPr/>
          <a:lstStyle/>
          <a:p>
            <a:pPr eaLnBrk="1" hangingPunct="1"/>
            <a:r>
              <a:rPr lang="en-US" smtClean="0"/>
              <a:t>Also extra inbreeding due to small population size and also due to past inbreeding, diagram unrelated matings that are prhibited. What are the consequences in terms of penaltiy of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A1F1298-23F6-437C-B544-D06679B2117C}" type="slidenum">
              <a:rPr lang="en-US" smtClean="0"/>
              <a:pPr/>
              <a:t>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3594F77-DABE-44A3-A890-C53155CC9676}" type="slidenum">
              <a:rPr lang="en-US" smtClean="0"/>
              <a:pPr/>
              <a:t>65</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latin typeface="Arial" charset="0"/>
              </a:rPr>
              <a:t>Figure 7.25 Inbreeding alters genotype frequencies</a:t>
            </a:r>
          </a:p>
          <a:p>
            <a:pPr eaLnBrk="1" hangingPunct="1"/>
            <a:r>
              <a:rPr lang="en-US" smtClean="0">
                <a:latin typeface="Arial" charset="0"/>
              </a:rPr>
              <a:t>(a) This figure follows the genotype frequencies in an imaginary population of 1,000 snails from one generation's adults (lower left) to the next generation's zygotes (upper right). The frequencies of both allele </a:t>
            </a:r>
            <a:r>
              <a:rPr lang="en-US" i="1" smtClean="0">
                <a:latin typeface="Arial" charset="0"/>
              </a:rPr>
              <a:t>A</a:t>
            </a:r>
            <a:r>
              <a:rPr lang="en-US" i="1" baseline="-25000" smtClean="0">
                <a:latin typeface="Arial" charset="0"/>
              </a:rPr>
              <a:t>1</a:t>
            </a:r>
            <a:r>
              <a:rPr lang="en-US" smtClean="0">
                <a:latin typeface="Arial" charset="0"/>
              </a:rPr>
              <a:t> and </a:t>
            </a:r>
            <a:r>
              <a:rPr lang="en-US" i="1" smtClean="0">
                <a:latin typeface="Arial" charset="0"/>
              </a:rPr>
              <a:t>A</a:t>
            </a:r>
            <a:r>
              <a:rPr lang="en-US" i="1" baseline="-25000" smtClean="0">
                <a:latin typeface="Arial" charset="0"/>
              </a:rPr>
              <a:t>1</a:t>
            </a:r>
            <a:r>
              <a:rPr lang="en-US" smtClean="0">
                <a:latin typeface="Arial" charset="0"/>
              </a:rPr>
              <a:t> are 0.5. The colored bars show the number of individuals with each genotype. Every individual reproduces by selfing. Homozygotes produce homozygous offspring and heterozygotes produce both heterozygous and homozygous offspring, so the frequency of homozygotes goes up, and the frequency of heterozygotes goes down. (b) These bar charts show what will happen to the genotype frequencies if this population continues to self for two more generations. The orange portions of the bars show the decrease in heterozygosity and the increase in homozygosity due to inbreeding.</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F4AFE12-0ED1-4572-B3FA-C6C76BAB2DD1}" type="slidenum">
              <a:rPr lang="en-US" smtClean="0"/>
              <a:pPr/>
              <a:t>66</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dirty="0" smtClean="0">
                <a:latin typeface="Arial" charset="0"/>
              </a:rPr>
              <a:t>Table 7.4 Changes in genotype frequencies with successive generations of </a:t>
            </a:r>
            <a:r>
              <a:rPr lang="en-US" dirty="0" err="1" smtClean="0">
                <a:latin typeface="Arial" charset="0"/>
              </a:rPr>
              <a:t>selfing</a:t>
            </a:r>
            <a:r>
              <a:rPr lang="en-US" dirty="0" smtClean="0">
                <a:latin typeface="Arial" charset="0"/>
              </a:rPr>
              <a:t> 1-Fpq – decrease in </a:t>
            </a:r>
            <a:r>
              <a:rPr lang="en-US" dirty="0" err="1" smtClean="0">
                <a:latin typeface="Arial" charset="0"/>
              </a:rPr>
              <a:t>heterozygosity</a:t>
            </a:r>
            <a:r>
              <a:rPr lang="en-US" dirty="0" smtClean="0">
                <a:latin typeface="Arial" charset="0"/>
              </a:rPr>
              <a:t>, 1 + </a:t>
            </a:r>
            <a:r>
              <a:rPr lang="en-US" dirty="0" err="1" smtClean="0">
                <a:latin typeface="Arial" charset="0"/>
              </a:rPr>
              <a:t>Fpq</a:t>
            </a:r>
            <a:r>
              <a:rPr lang="en-US" dirty="0" smtClean="0">
                <a:latin typeface="Arial" charset="0"/>
              </a:rPr>
              <a:t> = increase in </a:t>
            </a:r>
            <a:r>
              <a:rPr lang="en-US" dirty="0" err="1" smtClean="0">
                <a:latin typeface="Arial" charset="0"/>
              </a:rPr>
              <a:t>homozygosity</a:t>
            </a:r>
            <a:r>
              <a:rPr lang="en-US" dirty="0" smtClean="0">
                <a:latin typeface="Arial" charset="0"/>
              </a:rPr>
              <a:t>:</a:t>
            </a:r>
          </a:p>
          <a:p>
            <a:pPr eaLnBrk="1" hangingPunct="1"/>
            <a:endParaRPr lang="en-US" dirty="0" smtClean="0">
              <a:latin typeface="Arial" charset="0"/>
            </a:endParaRPr>
          </a:p>
          <a:p>
            <a:pPr eaLnBrk="1" hangingPunct="1"/>
            <a:r>
              <a:rPr lang="en-US" dirty="0" smtClean="0">
                <a:latin typeface="Arial" charset="0"/>
              </a:rPr>
              <a:t>(1-F)p2 [</a:t>
            </a:r>
            <a:r>
              <a:rPr lang="en-US" dirty="0" err="1" smtClean="0">
                <a:latin typeface="Arial" charset="0"/>
              </a:rPr>
              <a:t>outbred</a:t>
            </a:r>
            <a:r>
              <a:rPr lang="en-US" dirty="0" smtClean="0">
                <a:latin typeface="Arial" charset="0"/>
              </a:rPr>
              <a:t>]+ </a:t>
            </a:r>
            <a:r>
              <a:rPr lang="en-US" dirty="0" err="1" smtClean="0">
                <a:latin typeface="Arial" charset="0"/>
              </a:rPr>
              <a:t>Fp</a:t>
            </a:r>
            <a:r>
              <a:rPr lang="en-US" dirty="0" smtClean="0">
                <a:latin typeface="Arial" charset="0"/>
              </a:rPr>
              <a:t>[inbred]</a:t>
            </a:r>
          </a:p>
          <a:p>
            <a:pPr eaLnBrk="1" hangingPunct="1"/>
            <a:endParaRPr lang="en-US" dirty="0" smtClean="0">
              <a:latin typeface="Arial" charset="0"/>
            </a:endParaRPr>
          </a:p>
          <a:p>
            <a:pPr eaLnBrk="1" hangingPunct="1"/>
            <a:r>
              <a:rPr lang="en-US" dirty="0" smtClean="0">
                <a:latin typeface="Arial" charset="0"/>
              </a:rPr>
              <a:t>P2 –Fp2 +</a:t>
            </a:r>
            <a:r>
              <a:rPr lang="en-US" dirty="0" err="1" smtClean="0">
                <a:latin typeface="Arial" charset="0"/>
              </a:rPr>
              <a:t>Fp</a:t>
            </a:r>
            <a:r>
              <a:rPr lang="en-US" dirty="0" smtClean="0">
                <a:latin typeface="Arial" charset="0"/>
              </a:rPr>
              <a:t> = p2 + F(p-p2) = p2 + </a:t>
            </a:r>
            <a:r>
              <a:rPr lang="en-US" dirty="0" err="1" smtClean="0">
                <a:latin typeface="Arial" charset="0"/>
              </a:rPr>
              <a:t>Fp</a:t>
            </a:r>
            <a:r>
              <a:rPr lang="en-US" dirty="0" smtClean="0">
                <a:latin typeface="Arial" charset="0"/>
              </a:rPr>
              <a:t>(1-p) = p2 + </a:t>
            </a:r>
            <a:r>
              <a:rPr lang="en-US" dirty="0" err="1" smtClean="0">
                <a:latin typeface="Arial" charset="0"/>
              </a:rPr>
              <a:t>Fpq</a:t>
            </a:r>
            <a:endParaRPr lang="en-US" dirty="0"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F7BAFAE-60F0-469F-BDAF-B9C0C19A4D81}" type="slidenum">
              <a:rPr lang="en-US" smtClean="0"/>
              <a:pPr/>
              <a:t>67</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latin typeface="Arial" charset="0"/>
              </a:rPr>
              <a:t>Figure 7.27 Calculating </a:t>
            </a:r>
            <a:r>
              <a:rPr lang="en-US" i="1" smtClean="0">
                <a:latin typeface="Arial" charset="0"/>
              </a:rPr>
              <a:t>F</a:t>
            </a:r>
            <a:r>
              <a:rPr lang="en-US" smtClean="0">
                <a:latin typeface="Arial" charset="0"/>
              </a:rPr>
              <a:t> from a pedigree</a:t>
            </a:r>
          </a:p>
          <a:p>
            <a:pPr eaLnBrk="1" hangingPunct="1"/>
            <a:r>
              <a:rPr lang="en-US" smtClean="0">
                <a:latin typeface="Arial" charset="0"/>
              </a:rPr>
              <a:t>In parts (a) and (b), squares represent males; circles represent females; arrows represent the movement of alleles from parents to offspring via gametes.The red triangles and blue diamonds represent alleles at a particular locus.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A97BF48-0AA7-4E1A-84C4-D563CD40C072}" type="slidenum">
              <a:rPr lang="en-US" smtClean="0"/>
              <a:pPr/>
              <a:t>68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smtClean="0"/>
              <a:t>Probability of inheriting A1 for the brother is ½ x ½ and through the sister is ½ x ½ = ¼ x ¼ =1/16 </a:t>
            </a:r>
          </a:p>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A0988B8-9AD0-477F-851A-E467E63E20E6}" type="slidenum">
              <a:rPr lang="en-US" smtClean="0"/>
              <a:pPr/>
              <a:t>69</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There are two ways of being homozygous for the recessive allele:</a:t>
            </a:r>
          </a:p>
          <a:p>
            <a:pPr eaLnBrk="1" hangingPunct="1"/>
            <a:endParaRPr lang="en-US" dirty="0" smtClean="0"/>
          </a:p>
          <a:p>
            <a:pPr eaLnBrk="1" hangingPunct="1"/>
            <a:r>
              <a:rPr lang="en-US" dirty="0" smtClean="0"/>
              <a:t>1 by the union of sperm and egg from random mating: q2(1-F)</a:t>
            </a:r>
          </a:p>
          <a:p>
            <a:pPr eaLnBrk="1" hangingPunct="1"/>
            <a:r>
              <a:rPr lang="en-US" dirty="0" smtClean="0"/>
              <a:t>2</a:t>
            </a:r>
            <a:r>
              <a:rPr lang="en-US" baseline="30000" dirty="0" smtClean="0"/>
              <a:t>nd</a:t>
            </a:r>
            <a:r>
              <a:rPr lang="en-US" dirty="0" smtClean="0"/>
              <a:t> by the union of sperm and egg between relatives: </a:t>
            </a:r>
            <a:r>
              <a:rPr lang="en-US" dirty="0" err="1" smtClean="0"/>
              <a:t>qF</a:t>
            </a:r>
            <a:endParaRPr lang="en-US" dirty="0" smtClean="0"/>
          </a:p>
          <a:p>
            <a:pPr eaLnBrk="1" hangingPunct="1"/>
            <a:endParaRPr lang="en-US" dirty="0" smtClean="0"/>
          </a:p>
          <a:p>
            <a:pPr eaLnBrk="1" hangingPunct="1"/>
            <a:r>
              <a:rPr lang="en-US" dirty="0" smtClean="0"/>
              <a:t>Or: q2(1-F) + </a:t>
            </a:r>
            <a:r>
              <a:rPr lang="en-US" dirty="0" err="1" smtClean="0"/>
              <a:t>qF</a:t>
            </a:r>
            <a:r>
              <a:rPr lang="en-US" dirty="0" smtClean="0"/>
              <a:t>  </a:t>
            </a:r>
            <a:br>
              <a:rPr lang="en-US" dirty="0" smtClean="0"/>
            </a:br>
            <a:endParaRPr lang="en-US" dirty="0" smtClean="0"/>
          </a:p>
          <a:p>
            <a:pPr eaLnBrk="1" hangingPunct="1"/>
            <a:endParaRPr lang="en-US" dirty="0" smtClean="0"/>
          </a:p>
          <a:p>
            <a:pPr eaLnBrk="1" hangingPunct="1"/>
            <a:r>
              <a:rPr lang="en-US" dirty="0" smtClean="0"/>
              <a:t>which also equals </a:t>
            </a:r>
            <a:r>
              <a:rPr lang="en-US" dirty="0" err="1" smtClean="0"/>
              <a:t>pq</a:t>
            </a:r>
            <a:r>
              <a:rPr lang="en-US" dirty="0" smtClean="0"/>
              <a:t>(1-F),</a:t>
            </a:r>
          </a:p>
          <a:p>
            <a:pPr eaLnBrk="1" hangingPunct="1"/>
            <a:endParaRPr lang="en-US" dirty="0" smtClean="0"/>
          </a:p>
          <a:p>
            <a:pPr eaLnBrk="1" hangingPunct="1"/>
            <a:r>
              <a:rPr lang="en-US" dirty="0" smtClean="0"/>
              <a:t> because the frequency of the homozygote recessive is increased by the same amount that </a:t>
            </a:r>
            <a:r>
              <a:rPr lang="en-US" dirty="0" err="1" smtClean="0"/>
              <a:t>heterozygotes</a:t>
            </a:r>
            <a:r>
              <a:rPr lang="en-US" dirty="0" smtClean="0"/>
              <a:t> are decreased through inbreeding 2pgF, but of course only ½ of the decrease of the heterozygote goes to the increase of the homozygote recessive</a:t>
            </a:r>
          </a:p>
          <a:p>
            <a:pPr eaLnBrk="1" hangingPunct="1"/>
            <a:endParaRPr lang="en-US" dirty="0" smtClean="0"/>
          </a:p>
          <a:p>
            <a:pPr eaLnBrk="1" hangingPunct="1"/>
            <a:endParaRPr lang="en-US" dirty="0" smtClean="0"/>
          </a:p>
          <a:p>
            <a:pPr eaLnBrk="1" hangingPunct="1"/>
            <a:r>
              <a:rPr lang="en-US" dirty="0" smtClean="0"/>
              <a:t>There are two ways of not being homozygous:</a:t>
            </a:r>
          </a:p>
          <a:p>
            <a:pPr eaLnBrk="1" hangingPunct="1"/>
            <a:r>
              <a:rPr lang="en-US" dirty="0" smtClean="0"/>
              <a:t>Probability of not being homozygous through random mating (1-q</a:t>
            </a:r>
            <a:r>
              <a:rPr lang="en-US" baseline="30000" dirty="0" smtClean="0"/>
              <a:t>2</a:t>
            </a:r>
            <a:r>
              <a:rPr lang="en-US" dirty="0" smtClean="0"/>
              <a:t>)</a:t>
            </a:r>
          </a:p>
          <a:p>
            <a:pPr eaLnBrk="1" hangingPunct="1"/>
            <a:r>
              <a:rPr lang="en-US" dirty="0" smtClean="0"/>
              <a:t>Probability of not being homozygous through inbreeding is the reduction of heterozygotes that go towards making the homozygote recessive:  </a:t>
            </a:r>
            <a:r>
              <a:rPr lang="en-US" dirty="0" err="1" smtClean="0"/>
              <a:t>Fpq</a:t>
            </a:r>
            <a:endParaRPr lang="en-US" dirty="0" smtClean="0"/>
          </a:p>
          <a:p>
            <a:pPr eaLnBrk="1" hangingPunct="1"/>
            <a:endParaRPr lang="en-US" dirty="0" smtClean="0"/>
          </a:p>
          <a:p>
            <a:pPr eaLnBrk="1" hangingPunct="1"/>
            <a:r>
              <a:rPr lang="en-US" dirty="0" smtClean="0"/>
              <a:t>Also go back a slide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3711BF50-AF50-4417-88E8-3EC62FF827EC}" type="slidenum">
              <a:rPr lang="en-US" smtClean="0"/>
              <a:pPr/>
              <a:t>70</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smtClean="0">
                <a:latin typeface="Arial" charset="0"/>
              </a:rPr>
              <a:t>Figure 7.1 A greater prairie chicken</a:t>
            </a:r>
          </a:p>
          <a:p>
            <a:pPr eaLnBrk="1" hangingPunct="1"/>
            <a:r>
              <a:rPr lang="en-US" smtClean="0">
                <a:latin typeface="Arial" charset="0"/>
              </a:rPr>
              <a:t>This male has inflated his air sacs and fanned his feathers as part of his courtship display.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358BB6D-0D9A-4DD0-8370-9C1F94F7C4C3}" type="slidenum">
              <a:rPr lang="en-US" smtClean="0"/>
              <a:pPr/>
              <a:t>71</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latin typeface="Arial" charset="0"/>
              </a:rPr>
              <a:t>Figure 7.2 Habitat destruction and the shrinking range of Illinois greater prairie chickens</a:t>
            </a:r>
          </a:p>
          <a:p>
            <a:pPr eaLnBrk="1" hangingPunct="1"/>
            <a:r>
              <a:rPr lang="en-US" smtClean="0">
                <a:latin typeface="Arial" charset="0"/>
              </a:rPr>
              <a:t>Map (a) shows the extent of prairie in Illinois before the introduction of the steel plow. Maps (b), (c), and (d) show the distribution of the greater prairie chickens in 1940, 1962, and 1994. From Westemeier et al. (1998).</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3B16CC0-3D29-4AC3-9621-239F795EF501}" type="slidenum">
              <a:rPr lang="en-US" smtClean="0"/>
              <a:pPr/>
              <a:t>72</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latin typeface="Arial" charset="0"/>
              </a:rPr>
              <a:t>Figure 7.3 A greater prairie chicken population in danger of extinction</a:t>
            </a:r>
          </a:p>
          <a:p>
            <a:pPr eaLnBrk="1" hangingPunct="1"/>
            <a:r>
              <a:rPr lang="en-US" smtClean="0">
                <a:latin typeface="Arial" charset="0"/>
              </a:rPr>
              <a:t>This graph plots the number of male prairie chickens displaying each year on booming grounds in Jasper County, Illinois, from 1963 to 1997. Redrawn with permission from Westemeier et al. (1998).</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E325C93-CC0C-4114-8D73-049AAFDB4186}" type="slidenum">
              <a:rPr lang="en-US" smtClean="0"/>
              <a:pPr/>
              <a:t>73</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dirty="0" smtClean="0">
                <a:latin typeface="Arial" charset="0"/>
              </a:rPr>
              <a:t>Figure 7.31 Declining hatching success in a greater prairie chicken population</a:t>
            </a:r>
          </a:p>
          <a:p>
            <a:pPr eaLnBrk="1" hangingPunct="1"/>
            <a:r>
              <a:rPr lang="en-US" dirty="0" smtClean="0">
                <a:latin typeface="Arial" charset="0"/>
              </a:rPr>
              <a:t>This graph plots, for greater prairie chickens in Jasper County, Illinois, the fraction of eggs hatching each year from 1963 to 1997. The small number below each data point indicates the number of nests followed; the whiskers indicate +/- 1 standard error (a statistical measure of uncertainty in the estimated hatching rate). The decline in hatching success from the mid-1960s to the early 1990s appears to reflect inbreeding depression. Redrawn with permission from </a:t>
            </a:r>
            <a:r>
              <a:rPr lang="en-US" dirty="0" err="1" smtClean="0">
                <a:latin typeface="Arial" charset="0"/>
              </a:rPr>
              <a:t>Westemeier</a:t>
            </a:r>
            <a:r>
              <a:rPr lang="en-US" dirty="0" smtClean="0">
                <a:latin typeface="Arial" charset="0"/>
              </a:rPr>
              <a:t> et al. (1998).</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4CB4D31-DA46-4E4F-B388-7072153A844F}" type="slidenum">
              <a:rPr lang="en-US" smtClean="0"/>
              <a:pPr/>
              <a:t>74</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latin typeface="Arial" charset="0"/>
              </a:rPr>
              <a:t>Table 7.6 Number of alleles per locus found in each of the current populations of Illinois, Kansas, Minnesota, and Nebraska and estimated for the Illinois prebottleneck population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674C0E1-F198-4748-B534-BC99034C5AC9}" type="slidenum">
              <a:rPr lang="en-US" smtClean="0"/>
              <a:pPr/>
              <a:t>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smtClean="0">
                <a:latin typeface="Arial" charset="0"/>
              </a:rPr>
              <a:t>Closer</a:t>
            </a:r>
            <a:r>
              <a:rPr lang="en-US" baseline="0" dirty="0" smtClean="0">
                <a:latin typeface="Arial" charset="0"/>
              </a:rPr>
              <a:t> p and q in population are to global population, less </a:t>
            </a:r>
            <a:r>
              <a:rPr lang="en-US" baseline="0" dirty="0" err="1" smtClean="0">
                <a:latin typeface="Arial" charset="0"/>
              </a:rPr>
              <a:t>Fst</a:t>
            </a:r>
            <a:endParaRPr lang="en-US" baseline="0" dirty="0" smtClean="0">
              <a:latin typeface="Arial" charset="0"/>
            </a:endParaRPr>
          </a:p>
          <a:p>
            <a:pPr eaLnBrk="1" hangingPunct="1"/>
            <a:r>
              <a:rPr lang="en-US" dirty="0" smtClean="0">
                <a:latin typeface="Arial" charset="0"/>
              </a:rPr>
              <a:t>Figure 7.9b Variation in allele frequencies among populations of red bladder </a:t>
            </a:r>
            <a:r>
              <a:rPr lang="en-US" dirty="0" err="1" smtClean="0">
                <a:latin typeface="Arial" charset="0"/>
              </a:rPr>
              <a:t>campion</a:t>
            </a:r>
            <a:r>
              <a:rPr lang="en-US" dirty="0" smtClean="0">
                <a:latin typeface="Arial" charset="0"/>
              </a:rPr>
              <a:t> </a:t>
            </a:r>
            <a:r>
              <a:rPr lang="en-US" i="1" dirty="0" err="1" smtClean="0">
                <a:latin typeface="Arial" charset="0"/>
              </a:rPr>
              <a:t>Silene</a:t>
            </a:r>
            <a:r>
              <a:rPr lang="en-US" i="1" dirty="0" smtClean="0">
                <a:latin typeface="Arial" charset="0"/>
              </a:rPr>
              <a:t> </a:t>
            </a:r>
            <a:r>
              <a:rPr lang="en-US" i="1" dirty="0" err="1" smtClean="0">
                <a:latin typeface="Arial" charset="0"/>
              </a:rPr>
              <a:t>dioica</a:t>
            </a:r>
            <a:endParaRPr lang="en-US" i="1" dirty="0" smtClean="0">
              <a:latin typeface="Arial" charset="0"/>
            </a:endParaRPr>
          </a:p>
          <a:p>
            <a:pPr eaLnBrk="1" hangingPunct="1"/>
            <a:r>
              <a:rPr lang="en-US" dirty="0" smtClean="0">
                <a:latin typeface="Arial" charset="0"/>
              </a:rPr>
              <a:t>(b) Giles and </a:t>
            </a:r>
            <a:r>
              <a:rPr lang="en-US" dirty="0" err="1" smtClean="0">
                <a:latin typeface="Arial" charset="0"/>
              </a:rPr>
              <a:t>Goudet's</a:t>
            </a:r>
            <a:r>
              <a:rPr lang="en-US" dirty="0" smtClean="0">
                <a:latin typeface="Arial" charset="0"/>
              </a:rPr>
              <a:t> (1997) measurements of variation in allele frequencies among populations. The red dots represent values of </a:t>
            </a:r>
            <a:r>
              <a:rPr lang="en-US" i="1" dirty="0" smtClean="0">
                <a:latin typeface="Arial" charset="0"/>
              </a:rPr>
              <a:t>F</a:t>
            </a:r>
            <a:r>
              <a:rPr lang="en-US" i="1" baseline="-25000" dirty="0" smtClean="0">
                <a:latin typeface="Arial" charset="0"/>
              </a:rPr>
              <a:t>ST</a:t>
            </a:r>
            <a:r>
              <a:rPr lang="en-US" dirty="0" smtClean="0">
                <a:latin typeface="Arial" charset="0"/>
              </a:rPr>
              <a:t> (see text); the vertical red lines represent standard errors (larger standard errors represent less certain estimates of </a:t>
            </a:r>
            <a:r>
              <a:rPr lang="en-US" i="1" dirty="0" smtClean="0">
                <a:latin typeface="Arial" charset="0"/>
              </a:rPr>
              <a:t>F</a:t>
            </a:r>
            <a:r>
              <a:rPr lang="en-US" i="1" baseline="-25000" dirty="0" smtClean="0">
                <a:latin typeface="Arial" charset="0"/>
              </a:rPr>
              <a:t>ST</a:t>
            </a:r>
            <a:r>
              <a:rPr lang="en-US" dirty="0" smtClean="0">
                <a:latin typeface="Arial" charset="0"/>
              </a:rPr>
              <a:t>). There is less variation in allele frequencies among intermediate age populations than among young populations (</a:t>
            </a:r>
            <a:r>
              <a:rPr lang="en-US" i="1" dirty="0" smtClean="0">
                <a:latin typeface="Arial" charset="0"/>
              </a:rPr>
              <a:t>P</a:t>
            </a:r>
            <a:r>
              <a:rPr lang="en-US" dirty="0" smtClean="0">
                <a:latin typeface="Arial" charset="0"/>
              </a:rPr>
              <a:t> = 0.05). There is more variation in allele frequencies among old populations than among intermediate populations (</a:t>
            </a:r>
            <a:r>
              <a:rPr lang="en-US" i="1" dirty="0" smtClean="0">
                <a:latin typeface="Arial" charset="0"/>
              </a:rPr>
              <a:t>P</a:t>
            </a:r>
            <a:r>
              <a:rPr lang="en-US" dirty="0" smtClean="0">
                <a:latin typeface="Arial" charset="0"/>
              </a:rPr>
              <a:t> = 0.04). After Giles and </a:t>
            </a:r>
            <a:r>
              <a:rPr lang="en-US" dirty="0" err="1" smtClean="0">
                <a:latin typeface="Arial" charset="0"/>
              </a:rPr>
              <a:t>Goudet</a:t>
            </a:r>
            <a:r>
              <a:rPr lang="en-US" dirty="0" smtClean="0">
                <a:latin typeface="Arial" charset="0"/>
              </a:rPr>
              <a:t> (1997).</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B8D8A95-202C-42AB-8B3D-158CB2E0DD0B}" type="slidenum">
              <a:rPr lang="en-US" smtClean="0"/>
              <a:pPr/>
              <a:t>75</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latin typeface="Arial" charset="0"/>
              </a:rPr>
              <a:t>Figure 7.19 Population size and genetic diversity</a:t>
            </a:r>
          </a:p>
          <a:p>
            <a:pPr eaLnBrk="1" hangingPunct="1"/>
            <a:r>
              <a:rPr lang="en-US" smtClean="0">
                <a:latin typeface="Arial" charset="0"/>
              </a:rPr>
              <a:t>Each data point on these scatterplots represents a population of flowering plants. Polymorphism, plotted on the vertical axis of the graphs at left, is the proportion of allozyme loci at which the frequency of the most common allele in the population is less than 0.99. In other words, polymorphism is the fraction of alleles that are substantially polymorphic. Allelic richness, plotted on the vertical axis of the graphs at right, is the average number of alleles per locus. The statistic </a:t>
            </a:r>
            <a:r>
              <a:rPr lang="en-US" i="1" smtClean="0">
                <a:latin typeface="Arial" charset="0"/>
              </a:rPr>
              <a:t>r</a:t>
            </a:r>
            <a:r>
              <a:rPr lang="en-US" smtClean="0">
                <a:latin typeface="Arial" charset="0"/>
              </a:rPr>
              <a:t> is a measure of association, called the Pearson correlation coefficient, which varies from 0 (no association between variables) to 1 (perfect correlation). </a:t>
            </a:r>
            <a:r>
              <a:rPr lang="en-US" i="1" smtClean="0">
                <a:latin typeface="Arial" charset="0"/>
              </a:rPr>
              <a:t>P</a:t>
            </a:r>
            <a:r>
              <a:rPr lang="en-US" smtClean="0">
                <a:latin typeface="Arial" charset="0"/>
              </a:rPr>
              <a:t> specifies the probability that the correlation coefficient is significantly different from zero. </a:t>
            </a:r>
            <a:r>
              <a:rPr lang="en-US" i="1" smtClean="0">
                <a:latin typeface="Arial" charset="0"/>
              </a:rPr>
              <a:t>Salvia pratensis</a:t>
            </a:r>
            <a:r>
              <a:rPr lang="en-US" smtClean="0">
                <a:latin typeface="Arial" charset="0"/>
              </a:rPr>
              <a:t>, </a:t>
            </a:r>
            <a:r>
              <a:rPr lang="en-US" i="1" smtClean="0">
                <a:latin typeface="Arial" charset="0"/>
              </a:rPr>
              <a:t>Scabiosa columbaria</a:t>
            </a:r>
            <a:r>
              <a:rPr lang="en-US" smtClean="0">
                <a:latin typeface="Arial" charset="0"/>
              </a:rPr>
              <a:t>, and </a:t>
            </a:r>
            <a:r>
              <a:rPr lang="en-US" i="1" smtClean="0">
                <a:latin typeface="Arial" charset="0"/>
              </a:rPr>
              <a:t>Gentiana pneumonanthe</a:t>
            </a:r>
            <a:r>
              <a:rPr lang="en-US" smtClean="0">
                <a:latin typeface="Arial" charset="0"/>
              </a:rPr>
              <a:t> are all flowering herbs; </a:t>
            </a:r>
            <a:r>
              <a:rPr lang="en-US" i="1" smtClean="0">
                <a:latin typeface="Arial" charset="0"/>
              </a:rPr>
              <a:t>Eucalyptus albens</a:t>
            </a:r>
            <a:r>
              <a:rPr lang="en-US" smtClean="0">
                <a:latin typeface="Arial" charset="0"/>
              </a:rPr>
              <a:t> is a tree. [The blue dots in (c) right represent small populations isolated by less than 250 m.] Reprinted from Young et al. (1996).</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167880D-E3ED-4A27-A9D1-4F277BA44165}" type="slidenum">
              <a:rPr lang="en-US" smtClean="0"/>
              <a:pPr/>
              <a:t>76</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EF6C9BA-EBC7-43AD-A11C-803A0F773685}" type="slidenum">
              <a:rPr lang="en-US" smtClean="0"/>
              <a:pPr/>
              <a:t>77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5CF460D-D94C-4895-998F-AA18774F4F8E}" type="slidenum">
              <a:rPr lang="en-US" smtClean="0"/>
              <a:pPr/>
              <a:t>78</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538678A-A43E-4682-A537-1732E286470B}" type="slidenum">
              <a:rPr lang="en-US" smtClean="0"/>
              <a:pPr/>
              <a:t>79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p>
            <a:fld id="{92EB1FF6-8AFF-41C1-8629-D57EEC8FA611}" type="slidenum">
              <a:rPr lang="en-US"/>
              <a:pPr/>
              <a:t>80</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p:spPr>
        <p:txBody>
          <a:bodyPr/>
          <a:lstStyle/>
          <a:p>
            <a:fld id="{BE76D973-F9B1-4778-9B33-AFFB0208DC81}" type="slidenum">
              <a:rPr lang="en-US"/>
              <a:pPr/>
              <a:t>81</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aborigines to enable small isolated rock wallaby populations to be </a:t>
            </a:r>
            <a:r>
              <a:rPr lang="en-US" dirty="0" err="1" smtClean="0"/>
              <a:t>outcrossed</a:t>
            </a:r>
            <a:r>
              <a:rPr lang="en-US" dirty="0" smtClean="0"/>
              <a:t> would make a fine Box in the Genetic Rescue chapter in GMFAPP. </a:t>
            </a:r>
          </a:p>
          <a:p>
            <a:r>
              <a:rPr lang="en-US" dirty="0" smtClean="0"/>
              <a:t> </a:t>
            </a:r>
          </a:p>
          <a:p>
            <a:r>
              <a:rPr lang="en-US" dirty="0" smtClean="0"/>
              <a:t>Mark described the meeting with people who mainly spoke the </a:t>
            </a:r>
            <a:r>
              <a:rPr lang="en-US" dirty="0" err="1" smtClean="0"/>
              <a:t>Pitjinjara</a:t>
            </a:r>
            <a:r>
              <a:rPr lang="en-US" dirty="0" smtClean="0"/>
              <a:t> language and many had little or no English. I was taken with two of their quotes in particular:</a:t>
            </a:r>
          </a:p>
          <a:p>
            <a:r>
              <a:rPr lang="en-US" dirty="0" smtClean="0"/>
              <a:t>'Too same bad, need more different'</a:t>
            </a:r>
          </a:p>
          <a:p>
            <a:r>
              <a:rPr lang="en-US" dirty="0" smtClean="0"/>
              <a:t>'Long time ago one big</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82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A3E084A9-2F9A-4146-935F-C13255D5FE70}" type="slidenum">
              <a:rPr lang="en-US" smtClean="0"/>
              <a:pPr/>
              <a:t>83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E6136FF-5087-4BC5-8567-ABAA25CE5994}" type="slidenum">
              <a:rPr lang="en-US" smtClean="0"/>
              <a:pPr/>
              <a:t>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mtClean="0">
                <a:latin typeface="Arial" charset="0"/>
              </a:rPr>
              <a:t>Figure 7.6a Water snakes and where they live</a:t>
            </a:r>
          </a:p>
          <a:p>
            <a:pPr eaLnBrk="1" hangingPunct="1"/>
            <a:r>
              <a:rPr lang="en-US" smtClean="0">
                <a:latin typeface="Arial" charset="0"/>
              </a:rPr>
              <a:t>The map in (a) shows the island and mainland areas in and around Lake Erie where Richard King and colleagues studied migration as a mechanism of evolution in water snakes. From King and Lawson (1995).</a:t>
            </a:r>
          </a:p>
          <a:p>
            <a:pPr eaLnBrk="1" hangingPunct="1"/>
            <a:endParaRPr lang="en-US" smtClean="0">
              <a:latin typeface="Arial" charset="0"/>
            </a:endParaRPr>
          </a:p>
          <a:p>
            <a:pPr eaLnBrk="1" hangingPunct="1"/>
            <a:r>
              <a:rPr lang="en-US" smtClean="0">
                <a:hlinkClick r:id="rId3"/>
              </a:rPr>
              <a:t>KING RB</a:t>
            </a:r>
            <a:r>
              <a:rPr lang="en-US" smtClean="0"/>
              <a:t> Source: CANADIAN JOURNAL OF ZOOLOGY-REVUE CANADIENNE DE ZOOLOGIE    Volume: 71    Issue: 10    Pages: 1985-1990    Published: OCT 1993   Times Cited: </a:t>
            </a:r>
            <a:r>
              <a:rPr lang="en-US" smtClean="0">
                <a:hlinkClick r:id="rId4" tooltip="View all of the articles that cite this one"/>
              </a:rPr>
              <a:t>13</a:t>
            </a:r>
            <a:r>
              <a:rPr lang="en-US" smtClean="0"/>
              <a:t>     References: </a:t>
            </a:r>
            <a:r>
              <a:rPr lang="en-US" smtClean="0">
                <a:hlinkClick r:id="rId5" tooltip="View this record's bibliography"/>
              </a:rPr>
              <a:t>37</a:t>
            </a:r>
            <a:r>
              <a:rPr lang="en-US" smtClean="0"/>
              <a:t>      </a:t>
            </a:r>
            <a:r>
              <a:rPr lang="en-US" b="1" smtClean="0"/>
              <a:t>Citation Map</a:t>
            </a:r>
            <a:r>
              <a:rPr lang="en-US" smtClean="0"/>
              <a:t>       Abstract: The hypothesis that color pattern variation in Lake Erie island water snake (Nerodia sipedon) populations results from the opposing effects of natural selection and gene flow requires that this variation have a genetic basis. To determine whether color pattern variation is genetically based, data on the color pattern of wild-caught females and their captive-born offspring were used to estimate heritability of and correlations among four color pattern components. These data, and the results of two laboratory crosses, were also used to test for major locus influences on color pattern. Heritabilities of color pattern components estimated from sib analysis were significantly greater than zero for all four color pattern components, ranging from 0.34 to 0.79. Phenotypic and genetic correlations among color pattern components were positive, ranging from 0.24 to 0.55 (phenotypic correlations) and from 0.40 to 0.82 (genetic correlations). However, inheritance of color pattern was not strictly quantitative. Rather, a major locus appeared to influence color pattern, with alleles at this locus possibly determining whether snakes had regular (mainland-like) or reduced color patterns. Allele frequencies at this locus may have influenced the rate at which island and mainland water snake populations initially differentiated from each other, and may explain the lack of reduced-pattern morphs under similar selective regimes elsewhere.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00E01FF-6C20-4E49-9718-910A9EEDCCAD}" type="slidenum">
              <a:rPr lang="en-US" smtClean="0"/>
              <a:pPr/>
              <a:t>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latin typeface="Arial" charset="0"/>
              </a:rPr>
              <a:t>Figure 7.6b Water snakes and where they live (islands = mostly </a:t>
            </a:r>
            <a:r>
              <a:rPr lang="en-US" dirty="0" err="1" smtClean="0">
                <a:latin typeface="Arial" charset="0"/>
              </a:rPr>
              <a:t>limestonerocks</a:t>
            </a:r>
            <a:r>
              <a:rPr lang="en-US" dirty="0" smtClean="0">
                <a:latin typeface="Arial" charset="0"/>
              </a:rPr>
              <a:t>)</a:t>
            </a:r>
          </a:p>
          <a:p>
            <a:pPr eaLnBrk="1" hangingPunct="1"/>
            <a:r>
              <a:rPr lang="en-US" dirty="0" smtClean="0">
                <a:latin typeface="Arial" charset="0"/>
              </a:rPr>
              <a:t>The photo in (b) shows </a:t>
            </a:r>
            <a:r>
              <a:rPr lang="en-US" dirty="0" err="1" smtClean="0">
                <a:latin typeface="Arial" charset="0"/>
              </a:rPr>
              <a:t>unbanded</a:t>
            </a:r>
            <a:r>
              <a:rPr lang="en-US" dirty="0" smtClean="0">
                <a:latin typeface="Arial" charset="0"/>
              </a:rPr>
              <a:t>, banded, and intermediate forms of the Lake Erie water snake (</a:t>
            </a:r>
            <a:r>
              <a:rPr lang="en-US" i="1" dirty="0" err="1" smtClean="0">
                <a:latin typeface="Arial" charset="0"/>
              </a:rPr>
              <a:t>Nerodia</a:t>
            </a:r>
            <a:r>
              <a:rPr lang="en-US" i="1" dirty="0" smtClean="0">
                <a:latin typeface="Arial" charset="0"/>
              </a:rPr>
              <a:t> </a:t>
            </a:r>
            <a:r>
              <a:rPr lang="en-US" i="1" dirty="0" err="1" smtClean="0">
                <a:latin typeface="Arial" charset="0"/>
              </a:rPr>
              <a:t>sipedon</a:t>
            </a:r>
            <a:r>
              <a:rPr lang="en-US" dirty="0" smtClean="0">
                <a:latin typeface="Arial" charset="0"/>
              </a:rPr>
              <a:t>). From King and Lawson (1995).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7DBF5-5D6A-4546-BC99-0316E4BC1DA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6FE23-8D84-4ED8-B415-504FA2F48C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E79AD-F5D9-4530-BCC9-480AD75A8D3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2304F-4709-4D01-B945-8D103DB3E5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C84D5A-9750-4230-9BB5-D3A58FBD67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0356E-C40C-45AC-B646-BCCB2C3876C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938C0B-52B3-40E4-B6A5-BEAC7F0048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69221C-73D6-4C48-9257-3F5DD47ECC2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03AA29-EA3B-4A85-B880-4DA74F7C984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5467DC-F31E-44D0-A6E6-D93602F155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53D77D-1BF3-4F5F-BCB2-720CF64947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253A2F8-7420-4CEB-B866-D58BA817E0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48" charset="0"/>
        </a:defRPr>
      </a:lvl2pPr>
      <a:lvl3pPr algn="ctr" rtl="0" eaLnBrk="0" fontAlgn="base" hangingPunct="0">
        <a:spcBef>
          <a:spcPct val="0"/>
        </a:spcBef>
        <a:spcAft>
          <a:spcPct val="0"/>
        </a:spcAft>
        <a:defRPr sz="4400">
          <a:solidFill>
            <a:schemeClr val="tx2"/>
          </a:solidFill>
          <a:latin typeface="Times" pitchFamily="48" charset="0"/>
        </a:defRPr>
      </a:lvl3pPr>
      <a:lvl4pPr algn="ctr" rtl="0" eaLnBrk="0" fontAlgn="base" hangingPunct="0">
        <a:spcBef>
          <a:spcPct val="0"/>
        </a:spcBef>
        <a:spcAft>
          <a:spcPct val="0"/>
        </a:spcAft>
        <a:defRPr sz="4400">
          <a:solidFill>
            <a:schemeClr val="tx2"/>
          </a:solidFill>
          <a:latin typeface="Times" pitchFamily="48" charset="0"/>
        </a:defRPr>
      </a:lvl4pPr>
      <a:lvl5pPr algn="ctr" rtl="0" eaLnBrk="0" fontAlgn="base" hangingPunct="0">
        <a:spcBef>
          <a:spcPct val="0"/>
        </a:spcBef>
        <a:spcAft>
          <a:spcPct val="0"/>
        </a:spcAft>
        <a:defRPr sz="4400">
          <a:solidFill>
            <a:schemeClr val="tx2"/>
          </a:solidFill>
          <a:latin typeface="Times" pitchFamily="48" charset="0"/>
        </a:defRPr>
      </a:lvl5pPr>
      <a:lvl6pPr marL="457200" algn="ctr" rtl="0" fontAlgn="base">
        <a:spcBef>
          <a:spcPct val="0"/>
        </a:spcBef>
        <a:spcAft>
          <a:spcPct val="0"/>
        </a:spcAft>
        <a:defRPr sz="4400">
          <a:solidFill>
            <a:schemeClr val="tx2"/>
          </a:solidFill>
          <a:latin typeface="Times" pitchFamily="48" charset="0"/>
        </a:defRPr>
      </a:lvl6pPr>
      <a:lvl7pPr marL="914400" algn="ctr" rtl="0" fontAlgn="base">
        <a:spcBef>
          <a:spcPct val="0"/>
        </a:spcBef>
        <a:spcAft>
          <a:spcPct val="0"/>
        </a:spcAft>
        <a:defRPr sz="4400">
          <a:solidFill>
            <a:schemeClr val="tx2"/>
          </a:solidFill>
          <a:latin typeface="Times" pitchFamily="48" charset="0"/>
        </a:defRPr>
      </a:lvl7pPr>
      <a:lvl8pPr marL="1371600" algn="ctr" rtl="0" fontAlgn="base">
        <a:spcBef>
          <a:spcPct val="0"/>
        </a:spcBef>
        <a:spcAft>
          <a:spcPct val="0"/>
        </a:spcAft>
        <a:defRPr sz="4400">
          <a:solidFill>
            <a:schemeClr val="tx2"/>
          </a:solidFill>
          <a:latin typeface="Times" pitchFamily="48" charset="0"/>
        </a:defRPr>
      </a:lvl8pPr>
      <a:lvl9pPr marL="1828800" algn="ctr" rtl="0" fontAlgn="base">
        <a:spcBef>
          <a:spcPct val="0"/>
        </a:spcBef>
        <a:spcAft>
          <a:spcPct val="0"/>
        </a:spcAft>
        <a:defRPr sz="4400">
          <a:solidFill>
            <a:schemeClr val="tx2"/>
          </a:solidFill>
          <a:latin typeface="Times" pitchFamily="4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hyperlink" Target="http://www.ncbi.nlm.nih.gov/pmc/articles/PMC2664480/pdf/pone.0005174.pdf?tool=pmcentrez"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www.youtube.com/watch?v=s2_wdMmEupQ" TargetMode="External"/><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nvSpPr>
        <p:spPr bwMode="auto">
          <a:xfrm>
            <a:off x="1219200" y="457200"/>
            <a:ext cx="6400800" cy="1524000"/>
          </a:xfrm>
          <a:prstGeom prst="rect">
            <a:avLst/>
          </a:prstGeom>
          <a:noFill/>
          <a:ln w="9525">
            <a:noFill/>
            <a:miter lim="800000"/>
            <a:headEnd/>
            <a:tailEnd/>
          </a:ln>
        </p:spPr>
        <p:txBody>
          <a:bodyPr/>
          <a:lstStyle/>
          <a:p>
            <a:pPr algn="ctr"/>
            <a:endParaRPr lang="en-US" sz="3600" b="1" dirty="0">
              <a:latin typeface="Arial" pitchFamily="34" charset="0"/>
              <a:cs typeface="Arial" pitchFamily="34" charset="0"/>
            </a:endParaRPr>
          </a:p>
          <a:p>
            <a:pPr algn="ctr">
              <a:lnSpc>
                <a:spcPct val="120000"/>
              </a:lnSpc>
            </a:pPr>
            <a:r>
              <a:rPr lang="en-US" sz="3200" b="1" dirty="0" err="1">
                <a:latin typeface="Arial" pitchFamily="34" charset="0"/>
                <a:cs typeface="Arial" pitchFamily="34" charset="0"/>
              </a:rPr>
              <a:t>Mendelian</a:t>
            </a:r>
            <a:r>
              <a:rPr lang="en-US" sz="3200" b="1" dirty="0">
                <a:latin typeface="Arial" pitchFamily="34" charset="0"/>
                <a:cs typeface="Arial" pitchFamily="34" charset="0"/>
              </a:rPr>
              <a:t> Genetics in Populations II: Migration, Genetic Drift, and Nonrandom Mating</a:t>
            </a:r>
          </a:p>
        </p:txBody>
      </p:sp>
      <p:sp>
        <p:nvSpPr>
          <p:cNvPr id="2051" name="Text Box 5"/>
          <p:cNvSpPr txBox="1">
            <a:spLocks noChangeArrowheads="1"/>
          </p:cNvSpPr>
          <p:nvPr/>
        </p:nvSpPr>
        <p:spPr bwMode="auto">
          <a:xfrm>
            <a:off x="533400" y="3657600"/>
            <a:ext cx="8215313" cy="1938338"/>
          </a:xfrm>
          <a:prstGeom prst="rect">
            <a:avLst/>
          </a:prstGeom>
          <a:noFill/>
          <a:ln w="9525">
            <a:noFill/>
            <a:miter lim="800000"/>
            <a:headEnd/>
            <a:tailEnd/>
          </a:ln>
        </p:spPr>
        <p:txBody>
          <a:bodyPr wrap="none">
            <a:spAutoFit/>
          </a:bodyPr>
          <a:lstStyle/>
          <a:p>
            <a:pPr marL="609600" indent="-609600">
              <a:buFontTx/>
              <a:buAutoNum type="romanUcPeriod"/>
            </a:pPr>
            <a:r>
              <a:rPr lang="en-US" b="1" dirty="0">
                <a:latin typeface="Arial" charset="0"/>
                <a:cs typeface="Arial" charset="0"/>
              </a:rPr>
              <a:t>Motivation</a:t>
            </a:r>
          </a:p>
          <a:p>
            <a:pPr marL="609600" indent="-609600"/>
            <a:endParaRPr lang="en-US" b="1" dirty="0">
              <a:latin typeface="Arial" charset="0"/>
              <a:cs typeface="Arial" charset="0"/>
            </a:endParaRPr>
          </a:p>
          <a:p>
            <a:pPr marL="609600" indent="-609600"/>
            <a:r>
              <a:rPr lang="en-US" b="1" dirty="0">
                <a:latin typeface="Arial" charset="0"/>
                <a:cs typeface="Arial" charset="0"/>
              </a:rPr>
              <a:t>What happens when we depart from HW assumptions?</a:t>
            </a:r>
          </a:p>
          <a:p>
            <a:pPr marL="609600" indent="-609600"/>
            <a:endParaRPr lang="en-US" b="1" dirty="0">
              <a:latin typeface="Arial" charset="0"/>
              <a:cs typeface="Arial" charset="0"/>
            </a:endParaRPr>
          </a:p>
          <a:p>
            <a:pPr marL="609600" indent="-609600"/>
            <a:r>
              <a:rPr lang="en-US" b="1" dirty="0">
                <a:latin typeface="Arial" charset="0"/>
                <a:cs typeface="Arial" charset="0"/>
              </a:rPr>
              <a:t>Pattern of genetic diversity, fitness consequences.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7_F07"/>
          <p:cNvPicPr>
            <a:picLocks noChangeAspect="1" noChangeArrowheads="1"/>
          </p:cNvPicPr>
          <p:nvPr/>
        </p:nvPicPr>
        <p:blipFill>
          <a:blip r:embed="rId3" cstate="print"/>
          <a:srcRect/>
          <a:stretch>
            <a:fillRect/>
          </a:stretch>
        </p:blipFill>
        <p:spPr bwMode="auto">
          <a:xfrm>
            <a:off x="304800" y="1371600"/>
            <a:ext cx="8531225" cy="4132263"/>
          </a:xfrm>
          <a:prstGeom prst="rect">
            <a:avLst/>
          </a:prstGeom>
          <a:noFill/>
          <a:ln w="9525">
            <a:noFill/>
            <a:miter lim="800000"/>
            <a:headEnd/>
            <a:tailEnd/>
          </a:ln>
        </p:spPr>
      </p:pic>
      <p:sp>
        <p:nvSpPr>
          <p:cNvPr id="11267" name="Rectangle 3"/>
          <p:cNvSpPr>
            <a:spLocks noChangeArrowheads="1"/>
          </p:cNvSpPr>
          <p:nvPr/>
        </p:nvSpPr>
        <p:spPr bwMode="auto">
          <a:xfrm>
            <a:off x="0" y="533400"/>
            <a:ext cx="9179692" cy="523220"/>
          </a:xfrm>
          <a:prstGeom prst="rect">
            <a:avLst/>
          </a:prstGeom>
          <a:noFill/>
          <a:ln w="9525">
            <a:noFill/>
            <a:miter lim="800000"/>
            <a:headEnd/>
            <a:tailEnd/>
          </a:ln>
        </p:spPr>
        <p:txBody>
          <a:bodyPr wrap="none">
            <a:spAutoFit/>
          </a:bodyPr>
          <a:lstStyle/>
          <a:p>
            <a:r>
              <a:rPr lang="en-US" sz="2800" dirty="0">
                <a:latin typeface="Arial" pitchFamily="34" charset="0"/>
                <a:cs typeface="Arial" pitchFamily="34" charset="0"/>
              </a:rPr>
              <a:t>Variation in color pattern within and between populations</a:t>
            </a:r>
          </a:p>
        </p:txBody>
      </p:sp>
      <p:sp>
        <p:nvSpPr>
          <p:cNvPr id="11268" name="Text Box 4"/>
          <p:cNvSpPr txBox="1">
            <a:spLocks noChangeArrowheads="1"/>
          </p:cNvSpPr>
          <p:nvPr/>
        </p:nvSpPr>
        <p:spPr bwMode="auto">
          <a:xfrm>
            <a:off x="304800" y="5603875"/>
            <a:ext cx="8588633" cy="523220"/>
          </a:xfrm>
          <a:prstGeom prst="rect">
            <a:avLst/>
          </a:prstGeom>
          <a:noFill/>
          <a:ln w="9525">
            <a:noFill/>
            <a:miter lim="800000"/>
            <a:headEnd/>
            <a:tailEnd/>
          </a:ln>
        </p:spPr>
        <p:txBody>
          <a:bodyPr wrap="none">
            <a:spAutoFit/>
          </a:bodyPr>
          <a:lstStyle/>
          <a:p>
            <a:r>
              <a:rPr lang="en-US" sz="2800" dirty="0">
                <a:latin typeface="Arial" pitchFamily="34" charset="0"/>
                <a:cs typeface="Arial" pitchFamily="34" charset="0"/>
              </a:rPr>
              <a:t>A = </a:t>
            </a:r>
            <a:r>
              <a:rPr lang="en-US" sz="2800" dirty="0" err="1">
                <a:latin typeface="Arial" pitchFamily="34" charset="0"/>
                <a:cs typeface="Arial" pitchFamily="34" charset="0"/>
              </a:rPr>
              <a:t>Unbanded</a:t>
            </a:r>
            <a:r>
              <a:rPr lang="en-US" sz="2800" dirty="0">
                <a:latin typeface="Arial" pitchFamily="34" charset="0"/>
                <a:cs typeface="Arial" pitchFamily="34" charset="0"/>
              </a:rPr>
              <a:t>, D = Banded, B and C = Intermediate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_F08"/>
          <p:cNvPicPr>
            <a:picLocks noChangeAspect="1" noChangeArrowheads="1"/>
          </p:cNvPicPr>
          <p:nvPr/>
        </p:nvPicPr>
        <p:blipFill>
          <a:blip r:embed="rId3" cstate="print"/>
          <a:srcRect/>
          <a:stretch>
            <a:fillRect/>
          </a:stretch>
        </p:blipFill>
        <p:spPr bwMode="auto">
          <a:xfrm>
            <a:off x="304800" y="533400"/>
            <a:ext cx="8531225" cy="5802313"/>
          </a:xfrm>
          <a:prstGeom prst="rect">
            <a:avLst/>
          </a:prstGeom>
          <a:noFill/>
          <a:ln w="9525">
            <a:noFill/>
            <a:miter lim="800000"/>
            <a:headEnd/>
            <a:tailEnd/>
          </a:ln>
        </p:spPr>
      </p:pic>
      <p:sp>
        <p:nvSpPr>
          <p:cNvPr id="12291" name="Rectangle 3"/>
          <p:cNvSpPr>
            <a:spLocks noChangeArrowheads="1"/>
          </p:cNvSpPr>
          <p:nvPr/>
        </p:nvSpPr>
        <p:spPr bwMode="auto">
          <a:xfrm>
            <a:off x="567826" y="0"/>
            <a:ext cx="8658140" cy="941796"/>
          </a:xfrm>
          <a:prstGeom prst="rect">
            <a:avLst/>
          </a:prstGeom>
          <a:noFill/>
          <a:ln w="9525">
            <a:noFill/>
            <a:miter lim="800000"/>
            <a:headEnd/>
            <a:tailEnd/>
          </a:ln>
        </p:spPr>
        <p:txBody>
          <a:bodyPr wrap="none">
            <a:spAutoFit/>
          </a:bodyPr>
          <a:lstStyle/>
          <a:p>
            <a:pPr algn="ctr" eaLnBrk="1" hangingPunct="1">
              <a:spcBef>
                <a:spcPct val="30000"/>
              </a:spcBef>
            </a:pPr>
            <a:r>
              <a:rPr lang="en-US" b="1" dirty="0">
                <a:latin typeface="Arial" pitchFamily="34" charset="0"/>
                <a:cs typeface="Arial" pitchFamily="34" charset="0"/>
              </a:rPr>
              <a:t>The combined effects of selection and migration on allele </a:t>
            </a:r>
            <a:endParaRPr lang="en-US" b="1" dirty="0" smtClean="0">
              <a:latin typeface="Arial" pitchFamily="34" charset="0"/>
              <a:cs typeface="Arial" pitchFamily="34" charset="0"/>
            </a:endParaRPr>
          </a:p>
          <a:p>
            <a:pPr algn="ctr" eaLnBrk="1" hangingPunct="1">
              <a:spcBef>
                <a:spcPct val="30000"/>
              </a:spcBef>
            </a:pPr>
            <a:r>
              <a:rPr lang="en-US" b="1" dirty="0" smtClean="0">
                <a:latin typeface="Arial" pitchFamily="34" charset="0"/>
                <a:cs typeface="Arial" pitchFamily="34" charset="0"/>
              </a:rPr>
              <a:t>frequencies  </a:t>
            </a:r>
            <a:r>
              <a:rPr lang="en-US" b="1" dirty="0">
                <a:latin typeface="Arial" pitchFamily="34" charset="0"/>
                <a:cs typeface="Arial" pitchFamily="34" charset="0"/>
              </a:rPr>
              <a:t>in island water snakes</a:t>
            </a:r>
          </a:p>
        </p:txBody>
      </p:sp>
      <p:sp>
        <p:nvSpPr>
          <p:cNvPr id="8" name="Oval 7"/>
          <p:cNvSpPr/>
          <p:nvPr/>
        </p:nvSpPr>
        <p:spPr bwMode="auto">
          <a:xfrm>
            <a:off x="4495800" y="3352800"/>
            <a:ext cx="381000" cy="533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48" charset="0"/>
            </a:endParaRPr>
          </a:p>
        </p:txBody>
      </p:sp>
      <p:sp>
        <p:nvSpPr>
          <p:cNvPr id="9" name="TextBox 8"/>
          <p:cNvSpPr txBox="1"/>
          <p:nvPr/>
        </p:nvSpPr>
        <p:spPr>
          <a:xfrm>
            <a:off x="3581400" y="3048000"/>
            <a:ext cx="1499128" cy="369332"/>
          </a:xfrm>
          <a:prstGeom prst="rect">
            <a:avLst/>
          </a:prstGeom>
          <a:noFill/>
        </p:spPr>
        <p:txBody>
          <a:bodyPr wrap="none" rtlCol="0">
            <a:spAutoFit/>
          </a:bodyPr>
          <a:lstStyle/>
          <a:p>
            <a:r>
              <a:rPr lang="en-US" sz="1800" dirty="0" smtClean="0">
                <a:latin typeface="Arial" pitchFamily="34" charset="0"/>
                <a:cs typeface="Arial" pitchFamily="34" charset="0"/>
              </a:rPr>
              <a:t>~ equilibrium</a:t>
            </a:r>
            <a:endParaRPr lang="en-US" sz="18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7_F10a"/>
          <p:cNvPicPr>
            <a:picLocks noChangeAspect="1" noChangeArrowheads="1"/>
          </p:cNvPicPr>
          <p:nvPr/>
        </p:nvPicPr>
        <p:blipFill>
          <a:blip r:embed="rId3" cstate="print"/>
          <a:srcRect/>
          <a:stretch>
            <a:fillRect/>
          </a:stretch>
        </p:blipFill>
        <p:spPr bwMode="auto">
          <a:xfrm>
            <a:off x="469900" y="685800"/>
            <a:ext cx="7921625" cy="6172200"/>
          </a:xfrm>
          <a:prstGeom prst="rect">
            <a:avLst/>
          </a:prstGeom>
          <a:noFill/>
          <a:ln w="9525">
            <a:noFill/>
            <a:miter lim="800000"/>
            <a:headEnd/>
            <a:tailEnd/>
          </a:ln>
        </p:spPr>
      </p:pic>
      <p:sp>
        <p:nvSpPr>
          <p:cNvPr id="13315" name="Text Box 3"/>
          <p:cNvSpPr txBox="1">
            <a:spLocks noChangeArrowheads="1"/>
          </p:cNvSpPr>
          <p:nvPr/>
        </p:nvSpPr>
        <p:spPr bwMode="auto">
          <a:xfrm>
            <a:off x="441325" y="76200"/>
            <a:ext cx="7243763" cy="461963"/>
          </a:xfrm>
          <a:prstGeom prst="rect">
            <a:avLst/>
          </a:prstGeom>
          <a:noFill/>
          <a:ln w="9525">
            <a:noFill/>
            <a:miter lim="800000"/>
            <a:headEnd/>
            <a:tailEnd/>
          </a:ln>
        </p:spPr>
        <p:txBody>
          <a:bodyPr wrap="none">
            <a:spAutoFit/>
          </a:bodyPr>
          <a:lstStyle/>
          <a:p>
            <a:r>
              <a:rPr lang="en-US" b="1">
                <a:latin typeface="Arial" charset="0"/>
                <a:cs typeface="Arial" charset="0"/>
              </a:rPr>
              <a:t>III. Drift and Consequences for Genetic Diversity</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7_F10b"/>
          <p:cNvPicPr>
            <a:picLocks noChangeAspect="1" noChangeArrowheads="1"/>
          </p:cNvPicPr>
          <p:nvPr/>
        </p:nvPicPr>
        <p:blipFill>
          <a:blip r:embed="rId3" cstate="print"/>
          <a:srcRect/>
          <a:stretch>
            <a:fillRect/>
          </a:stretch>
        </p:blipFill>
        <p:spPr bwMode="auto">
          <a:xfrm>
            <a:off x="1651000" y="228600"/>
            <a:ext cx="5853113" cy="6399213"/>
          </a:xfrm>
          <a:prstGeom prst="rect">
            <a:avLst/>
          </a:prstGeom>
          <a:noFill/>
          <a:ln w="9525">
            <a:noFill/>
            <a:miter lim="800000"/>
            <a:headEnd/>
            <a:tailEnd/>
          </a:ln>
        </p:spPr>
      </p:pic>
      <p:sp>
        <p:nvSpPr>
          <p:cNvPr id="14339" name="Text Box 3"/>
          <p:cNvSpPr txBox="1">
            <a:spLocks noChangeArrowheads="1"/>
          </p:cNvSpPr>
          <p:nvPr/>
        </p:nvSpPr>
        <p:spPr bwMode="auto">
          <a:xfrm>
            <a:off x="136525" y="1108075"/>
            <a:ext cx="1428750" cy="457200"/>
          </a:xfrm>
          <a:prstGeom prst="rect">
            <a:avLst/>
          </a:prstGeom>
          <a:noFill/>
          <a:ln w="9525">
            <a:noFill/>
            <a:miter lim="800000"/>
            <a:headEnd/>
            <a:tailEnd/>
          </a:ln>
        </p:spPr>
        <p:txBody>
          <a:bodyPr wrap="none">
            <a:spAutoFit/>
          </a:bodyPr>
          <a:lstStyle/>
          <a:p>
            <a:r>
              <a:rPr lang="en-US"/>
              <a:t>Coin Toss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7_F11"/>
          <p:cNvPicPr>
            <a:picLocks noChangeAspect="1" noChangeArrowheads="1"/>
          </p:cNvPicPr>
          <p:nvPr/>
        </p:nvPicPr>
        <p:blipFill>
          <a:blip r:embed="rId3" cstate="print"/>
          <a:srcRect/>
          <a:stretch>
            <a:fillRect/>
          </a:stretch>
        </p:blipFill>
        <p:spPr bwMode="auto">
          <a:xfrm>
            <a:off x="304800" y="381000"/>
            <a:ext cx="8531225" cy="6113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7_F13a"/>
          <p:cNvPicPr>
            <a:picLocks noChangeAspect="1" noChangeArrowheads="1"/>
          </p:cNvPicPr>
          <p:nvPr/>
        </p:nvPicPr>
        <p:blipFill>
          <a:blip r:embed="rId3" cstate="print"/>
          <a:srcRect/>
          <a:stretch>
            <a:fillRect/>
          </a:stretch>
        </p:blipFill>
        <p:spPr bwMode="auto">
          <a:xfrm>
            <a:off x="1219200" y="1520825"/>
            <a:ext cx="6654800" cy="5337175"/>
          </a:xfrm>
          <a:prstGeom prst="rect">
            <a:avLst/>
          </a:prstGeom>
          <a:noFill/>
          <a:ln w="9525">
            <a:noFill/>
            <a:miter lim="800000"/>
            <a:headEnd/>
            <a:tailEnd/>
          </a:ln>
        </p:spPr>
      </p:pic>
      <p:sp>
        <p:nvSpPr>
          <p:cNvPr id="16387" name="Rectangle 3"/>
          <p:cNvSpPr>
            <a:spLocks noChangeArrowheads="1"/>
          </p:cNvSpPr>
          <p:nvPr/>
        </p:nvSpPr>
        <p:spPr bwMode="auto">
          <a:xfrm>
            <a:off x="914400" y="304800"/>
            <a:ext cx="7467600" cy="1200329"/>
          </a:xfrm>
          <a:prstGeom prst="rect">
            <a:avLst/>
          </a:prstGeom>
          <a:noFill/>
          <a:ln w="9525">
            <a:noFill/>
            <a:miter lim="800000"/>
            <a:headEnd/>
            <a:tailEnd/>
          </a:ln>
        </p:spPr>
        <p:txBody>
          <a:bodyPr wrap="square">
            <a:spAutoFit/>
          </a:bodyPr>
          <a:lstStyle/>
          <a:p>
            <a:pPr algn="ctr"/>
            <a:r>
              <a:rPr lang="en-US" b="1" dirty="0">
                <a:latin typeface="Arial" pitchFamily="34" charset="0"/>
                <a:cs typeface="Arial" pitchFamily="34" charset="0"/>
              </a:rPr>
              <a:t>The founder effect in an island-hopping bird</a:t>
            </a:r>
          </a:p>
          <a:p>
            <a:pPr algn="ctr"/>
            <a:endParaRPr lang="en-US" b="1" dirty="0" smtClean="0">
              <a:latin typeface="Arial" pitchFamily="34" charset="0"/>
              <a:cs typeface="Arial" pitchFamily="34" charset="0"/>
            </a:endParaRPr>
          </a:p>
          <a:p>
            <a:pPr algn="ctr"/>
            <a:r>
              <a:rPr lang="en-US" b="1" dirty="0" smtClean="0">
                <a:latin typeface="Arial" pitchFamily="34" charset="0"/>
                <a:cs typeface="Arial" pitchFamily="34" charset="0"/>
              </a:rPr>
              <a:t>silvereye</a:t>
            </a:r>
            <a:r>
              <a:rPr lang="en-US" b="1" dirty="0">
                <a:latin typeface="Arial" pitchFamily="34" charset="0"/>
                <a:cs typeface="Arial" pitchFamily="34" charset="0"/>
              </a:rPr>
              <a:t>, </a:t>
            </a:r>
            <a:r>
              <a:rPr lang="en-US" b="1" i="1" dirty="0" err="1">
                <a:latin typeface="Arial" pitchFamily="34" charset="0"/>
                <a:cs typeface="Arial" pitchFamily="34" charset="0"/>
              </a:rPr>
              <a:t>Zosterops</a:t>
            </a:r>
            <a:r>
              <a:rPr lang="en-US" b="1" i="1" dirty="0">
                <a:latin typeface="Arial" pitchFamily="34" charset="0"/>
                <a:cs typeface="Arial" pitchFamily="34" charset="0"/>
              </a:rPr>
              <a:t> </a:t>
            </a:r>
            <a:r>
              <a:rPr lang="en-US" b="1" i="1" dirty="0" err="1">
                <a:latin typeface="Arial" pitchFamily="34" charset="0"/>
                <a:cs typeface="Arial" pitchFamily="34" charset="0"/>
              </a:rPr>
              <a:t>lateralis</a:t>
            </a:r>
            <a:r>
              <a:rPr lang="en-US" b="1" dirty="0">
                <a:latin typeface="Arial" pitchFamily="34" charset="0"/>
                <a:cs typeface="Arial"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_F13b"/>
          <p:cNvPicPr>
            <a:picLocks noChangeAspect="1" noChangeArrowheads="1"/>
          </p:cNvPicPr>
          <p:nvPr/>
        </p:nvPicPr>
        <p:blipFill>
          <a:blip r:embed="rId3" cstate="print"/>
          <a:srcRect/>
          <a:stretch>
            <a:fillRect/>
          </a:stretch>
        </p:blipFill>
        <p:spPr bwMode="auto">
          <a:xfrm>
            <a:off x="304800" y="927100"/>
            <a:ext cx="8531225" cy="5002213"/>
          </a:xfrm>
          <a:prstGeom prst="rect">
            <a:avLst/>
          </a:prstGeom>
          <a:noFill/>
          <a:ln w="9525">
            <a:noFill/>
            <a:miter lim="800000"/>
            <a:headEnd/>
            <a:tailEnd/>
          </a:ln>
        </p:spPr>
      </p:pic>
      <p:sp>
        <p:nvSpPr>
          <p:cNvPr id="17411" name="Rectangle 3"/>
          <p:cNvSpPr>
            <a:spLocks noChangeArrowheads="1"/>
          </p:cNvSpPr>
          <p:nvPr/>
        </p:nvSpPr>
        <p:spPr bwMode="auto">
          <a:xfrm>
            <a:off x="0" y="76200"/>
            <a:ext cx="8730275" cy="941796"/>
          </a:xfrm>
          <a:prstGeom prst="rect">
            <a:avLst/>
          </a:prstGeom>
          <a:noFill/>
          <a:ln w="9525">
            <a:noFill/>
            <a:miter lim="800000"/>
            <a:headEnd/>
            <a:tailEnd/>
          </a:ln>
        </p:spPr>
        <p:txBody>
          <a:bodyPr wrap="none">
            <a:spAutoFit/>
          </a:bodyPr>
          <a:lstStyle/>
          <a:p>
            <a:pPr algn="ctr" eaLnBrk="1" hangingPunct="1">
              <a:spcBef>
                <a:spcPct val="30000"/>
              </a:spcBef>
            </a:pPr>
            <a:r>
              <a:rPr lang="en-US" b="1" dirty="0">
                <a:latin typeface="Arial" pitchFamily="34" charset="0"/>
                <a:cs typeface="Arial" pitchFamily="34" charset="0"/>
              </a:rPr>
              <a:t>Silvereyes have been documented to colonize new </a:t>
            </a:r>
            <a:r>
              <a:rPr lang="en-US" b="1" dirty="0" smtClean="0">
                <a:latin typeface="Arial" pitchFamily="34" charset="0"/>
                <a:cs typeface="Arial" pitchFamily="34" charset="0"/>
              </a:rPr>
              <a:t>islands</a:t>
            </a:r>
          </a:p>
          <a:p>
            <a:pPr algn="ctr" eaLnBrk="1" hangingPunct="1">
              <a:spcBef>
                <a:spcPct val="30000"/>
              </a:spcBef>
            </a:pPr>
            <a:r>
              <a:rPr lang="en-US" b="1" dirty="0" smtClean="0">
                <a:latin typeface="Arial" pitchFamily="34" charset="0"/>
                <a:cs typeface="Arial" pitchFamily="34" charset="0"/>
              </a:rPr>
              <a:t> </a:t>
            </a:r>
            <a:r>
              <a:rPr lang="en-US" b="1" dirty="0">
                <a:latin typeface="Arial" pitchFamily="34" charset="0"/>
                <a:cs typeface="Arial" pitchFamily="34" charset="0"/>
              </a:rPr>
              <a:t>in recent history.</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7_F13c"/>
          <p:cNvPicPr>
            <a:picLocks noChangeAspect="1" noChangeArrowheads="1"/>
          </p:cNvPicPr>
          <p:nvPr/>
        </p:nvPicPr>
        <p:blipFill>
          <a:blip r:embed="rId3" cstate="print"/>
          <a:srcRect/>
          <a:stretch>
            <a:fillRect/>
          </a:stretch>
        </p:blipFill>
        <p:spPr bwMode="auto">
          <a:xfrm>
            <a:off x="1143000" y="1752600"/>
            <a:ext cx="5791200" cy="4860925"/>
          </a:xfrm>
          <a:prstGeom prst="rect">
            <a:avLst/>
          </a:prstGeom>
          <a:noFill/>
          <a:ln w="9525">
            <a:noFill/>
            <a:miter lim="800000"/>
            <a:headEnd/>
            <a:tailEnd/>
          </a:ln>
        </p:spPr>
      </p:pic>
      <p:sp>
        <p:nvSpPr>
          <p:cNvPr id="18435" name="Rectangle 3"/>
          <p:cNvSpPr>
            <a:spLocks noChangeArrowheads="1"/>
          </p:cNvSpPr>
          <p:nvPr/>
        </p:nvSpPr>
        <p:spPr bwMode="auto">
          <a:xfrm>
            <a:off x="0" y="228600"/>
            <a:ext cx="9213850" cy="446088"/>
          </a:xfrm>
          <a:prstGeom prst="rect">
            <a:avLst/>
          </a:prstGeom>
          <a:noFill/>
          <a:ln w="9525">
            <a:noFill/>
            <a:miter lim="800000"/>
            <a:headEnd/>
            <a:tailEnd/>
          </a:ln>
        </p:spPr>
        <p:txBody>
          <a:bodyPr wrap="none">
            <a:spAutoFit/>
          </a:bodyPr>
          <a:lstStyle/>
          <a:p>
            <a:r>
              <a:rPr lang="en-US" sz="2300" b="1">
                <a:latin typeface="Arial" charset="0"/>
                <a:cs typeface="Arial" charset="0"/>
              </a:rPr>
              <a:t>Allelic diversity has declined along the silvereye's route of travel</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7" descr="Figure_06_00_L"/>
          <p:cNvPicPr>
            <a:picLocks noChangeAspect="1" noChangeArrowheads="1"/>
          </p:cNvPicPr>
          <p:nvPr/>
        </p:nvPicPr>
        <p:blipFill>
          <a:blip r:embed="rId3" cstate="print"/>
          <a:srcRect/>
          <a:stretch>
            <a:fillRect/>
          </a:stretch>
        </p:blipFill>
        <p:spPr bwMode="auto">
          <a:xfrm>
            <a:off x="0" y="2005921"/>
            <a:ext cx="6705600" cy="4852079"/>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5410200" y="0"/>
            <a:ext cx="3448958" cy="2468562"/>
          </a:xfrm>
          <a:prstGeom prst="rect">
            <a:avLst/>
          </a:prstGeom>
          <a:noFill/>
          <a:ln w="9525">
            <a:noFill/>
            <a:miter lim="800000"/>
            <a:headEnd/>
            <a:tailEnd/>
          </a:ln>
        </p:spPr>
      </p:pic>
      <p:sp>
        <p:nvSpPr>
          <p:cNvPr id="5" name="Title 4"/>
          <p:cNvSpPr>
            <a:spLocks noGrp="1"/>
          </p:cNvSpPr>
          <p:nvPr>
            <p:ph type="ctrTitle"/>
          </p:nvPr>
        </p:nvSpPr>
        <p:spPr>
          <a:xfrm>
            <a:off x="0" y="0"/>
            <a:ext cx="7772400" cy="1470025"/>
          </a:xfrm>
        </p:spPr>
        <p:txBody>
          <a:bodyPr/>
          <a:lstStyle/>
          <a:p>
            <a:r>
              <a:rPr lang="en-US" sz="3200" dirty="0" smtClean="0">
                <a:latin typeface="Arial" pitchFamily="34" charset="0"/>
                <a:cs typeface="Arial" pitchFamily="34" charset="0"/>
              </a:rPr>
              <a:t>Allelic diversity in the Pacific Field Cricket</a:t>
            </a:r>
            <a:endParaRPr lang="en-US" sz="32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7" descr="Figure_06_00_L"/>
          <p:cNvPicPr>
            <a:picLocks noChangeAspect="1" noChangeArrowheads="1"/>
          </p:cNvPicPr>
          <p:nvPr/>
        </p:nvPicPr>
        <p:blipFill>
          <a:blip r:embed="rId3" cstate="print"/>
          <a:srcRect/>
          <a:stretch>
            <a:fillRect/>
          </a:stretch>
        </p:blipFill>
        <p:spPr bwMode="auto">
          <a:xfrm>
            <a:off x="457200" y="2667000"/>
            <a:ext cx="7961435" cy="3276600"/>
          </a:xfrm>
          <a:prstGeom prst="rect">
            <a:avLst/>
          </a:prstGeom>
          <a:noFill/>
          <a:ln w="9525">
            <a:noFill/>
            <a:miter lim="800000"/>
            <a:headEnd/>
            <a:tailEnd/>
          </a:ln>
        </p:spPr>
      </p:pic>
      <p:sp>
        <p:nvSpPr>
          <p:cNvPr id="4" name="Title 3"/>
          <p:cNvSpPr>
            <a:spLocks noGrp="1"/>
          </p:cNvSpPr>
          <p:nvPr>
            <p:ph type="ctrTitle"/>
          </p:nvPr>
        </p:nvSpPr>
        <p:spPr>
          <a:xfrm>
            <a:off x="533400" y="228600"/>
            <a:ext cx="7772400" cy="1470025"/>
          </a:xfrm>
        </p:spPr>
        <p:txBody>
          <a:bodyPr/>
          <a:lstStyle/>
          <a:p>
            <a:r>
              <a:rPr lang="en-US" sz="2800" dirty="0" smtClean="0">
                <a:latin typeface="Arial" pitchFamily="34" charset="0"/>
                <a:cs typeface="Arial" pitchFamily="34" charset="0"/>
              </a:rPr>
              <a:t>High frequency of disease alleles in small populations: </a:t>
            </a:r>
            <a:r>
              <a:rPr lang="en-US" sz="2800" dirty="0" err="1" smtClean="0">
                <a:latin typeface="Arial" pitchFamily="34" charset="0"/>
                <a:cs typeface="Arial" pitchFamily="34" charset="0"/>
              </a:rPr>
              <a:t>Pingelapese</a:t>
            </a:r>
            <a:r>
              <a:rPr lang="en-US" sz="2800" dirty="0" smtClean="0">
                <a:latin typeface="Arial" pitchFamily="34" charset="0"/>
                <a:cs typeface="Arial" pitchFamily="34" charset="0"/>
              </a:rPr>
              <a:t>, Quebecois, Ashkenazy, Lancaster Dutch, etc.</a:t>
            </a:r>
            <a:endParaRPr lang="en-US" sz="28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7_F04"/>
          <p:cNvPicPr>
            <a:picLocks noChangeAspect="1" noChangeArrowheads="1"/>
          </p:cNvPicPr>
          <p:nvPr/>
        </p:nvPicPr>
        <p:blipFill>
          <a:blip r:embed="rId3" cstate="print"/>
          <a:srcRect b="4738"/>
          <a:stretch>
            <a:fillRect/>
          </a:stretch>
        </p:blipFill>
        <p:spPr bwMode="auto">
          <a:xfrm>
            <a:off x="1993900" y="228600"/>
            <a:ext cx="5167313" cy="6096000"/>
          </a:xfrm>
          <a:prstGeom prst="rect">
            <a:avLst/>
          </a:prstGeom>
          <a:noFill/>
          <a:ln w="9525">
            <a:noFill/>
            <a:miter lim="800000"/>
            <a:headEnd/>
            <a:tailEnd/>
          </a:ln>
        </p:spPr>
      </p:pic>
      <p:sp>
        <p:nvSpPr>
          <p:cNvPr id="3075" name="Text Box 3"/>
          <p:cNvSpPr txBox="1">
            <a:spLocks noChangeArrowheads="1"/>
          </p:cNvSpPr>
          <p:nvPr/>
        </p:nvSpPr>
        <p:spPr bwMode="auto">
          <a:xfrm>
            <a:off x="228600" y="193675"/>
            <a:ext cx="1908175" cy="461963"/>
          </a:xfrm>
          <a:prstGeom prst="rect">
            <a:avLst/>
          </a:prstGeom>
          <a:noFill/>
          <a:ln w="9525">
            <a:noFill/>
            <a:miter lim="800000"/>
            <a:headEnd/>
            <a:tailEnd/>
          </a:ln>
        </p:spPr>
        <p:txBody>
          <a:bodyPr wrap="none">
            <a:spAutoFit/>
          </a:bodyPr>
          <a:lstStyle/>
          <a:p>
            <a:r>
              <a:rPr lang="en-US" b="1">
                <a:latin typeface="Arial" charset="0"/>
                <a:cs typeface="Arial" charset="0"/>
              </a:rPr>
              <a:t>II. Migration</a:t>
            </a:r>
          </a:p>
        </p:txBody>
      </p:sp>
      <p:sp>
        <p:nvSpPr>
          <p:cNvPr id="3076" name="Text Box 4"/>
          <p:cNvSpPr txBox="1">
            <a:spLocks noChangeArrowheads="1"/>
          </p:cNvSpPr>
          <p:nvPr/>
        </p:nvSpPr>
        <p:spPr bwMode="auto">
          <a:xfrm>
            <a:off x="4343400" y="4613275"/>
            <a:ext cx="4705350" cy="830263"/>
          </a:xfrm>
          <a:prstGeom prst="rect">
            <a:avLst/>
          </a:prstGeom>
          <a:noFill/>
          <a:ln w="9525">
            <a:noFill/>
            <a:miter lim="800000"/>
            <a:headEnd/>
            <a:tailEnd/>
          </a:ln>
        </p:spPr>
        <p:txBody>
          <a:bodyPr wrap="none">
            <a:spAutoFit/>
          </a:bodyPr>
          <a:lstStyle/>
          <a:p>
            <a:r>
              <a:rPr lang="en-US">
                <a:latin typeface="Arial" charset="0"/>
                <a:cs typeface="Arial" charset="0"/>
              </a:rPr>
              <a:t>Also among islands, or between</a:t>
            </a:r>
          </a:p>
          <a:p>
            <a:r>
              <a:rPr lang="en-US">
                <a:latin typeface="Arial" charset="0"/>
                <a:cs typeface="Arial" charset="0"/>
              </a:rPr>
              <a:t>populations on the mainland, etc.</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7_F15"/>
          <p:cNvPicPr>
            <a:picLocks noChangeAspect="1" noChangeArrowheads="1"/>
          </p:cNvPicPr>
          <p:nvPr/>
        </p:nvPicPr>
        <p:blipFill>
          <a:blip r:embed="rId3" cstate="print"/>
          <a:srcRect/>
          <a:stretch>
            <a:fillRect/>
          </a:stretch>
        </p:blipFill>
        <p:spPr bwMode="auto">
          <a:xfrm>
            <a:off x="1562100" y="1295400"/>
            <a:ext cx="5386388" cy="5715000"/>
          </a:xfrm>
          <a:prstGeom prst="rect">
            <a:avLst/>
          </a:prstGeom>
          <a:noFill/>
          <a:ln w="9525">
            <a:noFill/>
            <a:miter lim="800000"/>
            <a:headEnd/>
            <a:tailEnd/>
          </a:ln>
        </p:spPr>
      </p:pic>
      <p:sp>
        <p:nvSpPr>
          <p:cNvPr id="19459" name="Rectangle 3"/>
          <p:cNvSpPr>
            <a:spLocks noChangeArrowheads="1"/>
          </p:cNvSpPr>
          <p:nvPr/>
        </p:nvSpPr>
        <p:spPr bwMode="auto">
          <a:xfrm>
            <a:off x="304800" y="533400"/>
            <a:ext cx="8859838" cy="461963"/>
          </a:xfrm>
          <a:prstGeom prst="rect">
            <a:avLst/>
          </a:prstGeom>
          <a:noFill/>
          <a:ln w="9525">
            <a:noFill/>
            <a:miter lim="800000"/>
            <a:headEnd/>
            <a:tailEnd/>
          </a:ln>
        </p:spPr>
        <p:txBody>
          <a:bodyPr wrap="none">
            <a:spAutoFit/>
          </a:bodyPr>
          <a:lstStyle/>
          <a:p>
            <a:pPr eaLnBrk="1" hangingPunct="1">
              <a:spcBef>
                <a:spcPct val="30000"/>
              </a:spcBef>
            </a:pPr>
            <a:r>
              <a:rPr lang="en-US" b="1">
                <a:latin typeface="Arial" charset="0"/>
                <a:cs typeface="Arial" charset="0"/>
              </a:rPr>
              <a:t>Simulations of genetic drift in populations of different sizes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6525" y="192088"/>
            <a:ext cx="8478838" cy="1127125"/>
          </a:xfrm>
          <a:prstGeom prst="rect">
            <a:avLst/>
          </a:prstGeom>
          <a:noFill/>
          <a:ln w="9525">
            <a:noFill/>
            <a:miter lim="800000"/>
            <a:headEnd/>
            <a:tailEnd/>
          </a:ln>
        </p:spPr>
        <p:txBody>
          <a:bodyPr wrap="none">
            <a:spAutoFit/>
          </a:bodyPr>
          <a:lstStyle/>
          <a:p>
            <a:pPr eaLnBrk="1" hangingPunct="1"/>
            <a:r>
              <a:rPr lang="en-US" b="1" dirty="0">
                <a:latin typeface="Arial" charset="0"/>
              </a:rPr>
              <a:t>Effect of sampling variation after many generations</a:t>
            </a:r>
          </a:p>
          <a:p>
            <a:pPr eaLnBrk="1" hangingPunct="1"/>
            <a:endParaRPr lang="en-US" b="1" dirty="0">
              <a:latin typeface="Arial" charset="0"/>
            </a:endParaRPr>
          </a:p>
          <a:p>
            <a:pPr eaLnBrk="1" hangingPunct="1"/>
            <a:r>
              <a:rPr lang="en-US" sz="2000" b="1" dirty="0">
                <a:latin typeface="Arial" charset="0"/>
              </a:rPr>
              <a:t>Change in allele </a:t>
            </a:r>
            <a:r>
              <a:rPr lang="en-US" sz="2000" b="1" dirty="0" err="1">
                <a:latin typeface="Arial" charset="0"/>
              </a:rPr>
              <a:t>frequencey</a:t>
            </a:r>
            <a:r>
              <a:rPr lang="en-US" sz="2000" b="1" dirty="0">
                <a:latin typeface="Arial" charset="0"/>
              </a:rPr>
              <a:t> of </a:t>
            </a:r>
            <a:r>
              <a:rPr lang="en-US" sz="2000" b="1" i="1" dirty="0">
                <a:latin typeface="Arial" charset="0"/>
              </a:rPr>
              <a:t>Drosophila </a:t>
            </a:r>
            <a:r>
              <a:rPr lang="en-US" sz="2000" b="1" i="1" dirty="0" err="1">
                <a:latin typeface="Arial" charset="0"/>
              </a:rPr>
              <a:t>melanogaster</a:t>
            </a:r>
            <a:r>
              <a:rPr lang="en-US" sz="2000" b="1" dirty="0">
                <a:latin typeface="Arial" charset="0"/>
              </a:rPr>
              <a:t> populations</a:t>
            </a:r>
          </a:p>
        </p:txBody>
      </p:sp>
      <p:pic>
        <p:nvPicPr>
          <p:cNvPr id="20483" name="Picture 3" descr="Brown Allele"/>
          <p:cNvPicPr>
            <a:picLocks noChangeAspect="1" noChangeArrowheads="1"/>
          </p:cNvPicPr>
          <p:nvPr/>
        </p:nvPicPr>
        <p:blipFill>
          <a:blip r:embed="rId3" cstate="print"/>
          <a:srcRect t="3575" b="20139"/>
          <a:stretch>
            <a:fillRect/>
          </a:stretch>
        </p:blipFill>
        <p:spPr bwMode="auto">
          <a:xfrm>
            <a:off x="1828800" y="1524000"/>
            <a:ext cx="5391150" cy="4876800"/>
          </a:xfrm>
          <a:prstGeom prst="rect">
            <a:avLst/>
          </a:prstGeom>
          <a:noFill/>
          <a:ln w="9525">
            <a:noFill/>
            <a:miter lim="800000"/>
            <a:headEnd/>
            <a:tailEnd/>
          </a:ln>
        </p:spPr>
      </p:pic>
      <p:sp>
        <p:nvSpPr>
          <p:cNvPr id="20484" name="Text Box 4"/>
          <p:cNvSpPr txBox="1">
            <a:spLocks noChangeArrowheads="1"/>
          </p:cNvSpPr>
          <p:nvPr/>
        </p:nvSpPr>
        <p:spPr bwMode="auto">
          <a:xfrm>
            <a:off x="2193925" y="1258888"/>
            <a:ext cx="2540000" cy="457200"/>
          </a:xfrm>
          <a:prstGeom prst="rect">
            <a:avLst/>
          </a:prstGeom>
          <a:solidFill>
            <a:schemeClr val="bg1"/>
          </a:solidFill>
          <a:ln w="9525">
            <a:noFill/>
            <a:miter lim="800000"/>
            <a:headEnd/>
            <a:tailEnd/>
          </a:ln>
        </p:spPr>
        <p:txBody>
          <a:bodyPr wrap="none">
            <a:spAutoFit/>
          </a:bodyPr>
          <a:lstStyle/>
          <a:p>
            <a:pPr eaLnBrk="1" hangingPunct="1"/>
            <a:r>
              <a:rPr lang="en-US" b="1">
                <a:latin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7_F17"/>
          <p:cNvPicPr>
            <a:picLocks noChangeAspect="1" noChangeArrowheads="1"/>
          </p:cNvPicPr>
          <p:nvPr/>
        </p:nvPicPr>
        <p:blipFill>
          <a:blip r:embed="rId3" cstate="print"/>
          <a:srcRect/>
          <a:stretch>
            <a:fillRect/>
          </a:stretch>
        </p:blipFill>
        <p:spPr bwMode="auto">
          <a:xfrm>
            <a:off x="304800" y="292100"/>
            <a:ext cx="8531225" cy="6272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0" y="422275"/>
            <a:ext cx="9486900" cy="6448425"/>
          </a:xfrm>
          <a:prstGeom prst="rect">
            <a:avLst/>
          </a:prstGeom>
          <a:noFill/>
          <a:ln w="9525">
            <a:noFill/>
            <a:miter lim="800000"/>
            <a:headEnd/>
            <a:tailEnd/>
          </a:ln>
        </p:spPr>
        <p:txBody>
          <a:bodyPr>
            <a:spAutoFit/>
          </a:bodyPr>
          <a:lstStyle/>
          <a:p>
            <a:r>
              <a:rPr lang="en-US" sz="3200">
                <a:latin typeface="Arial" charset="0"/>
                <a:cs typeface="Arial" charset="0"/>
              </a:rPr>
              <a:t>Effective population size:</a:t>
            </a:r>
          </a:p>
          <a:p>
            <a:endParaRPr lang="en-US">
              <a:latin typeface="Arial" charset="0"/>
              <a:cs typeface="Arial" charset="0"/>
            </a:endParaRPr>
          </a:p>
          <a:p>
            <a:r>
              <a:rPr lang="en-US" sz="2300">
                <a:latin typeface="Arial" charset="0"/>
                <a:cs typeface="Arial" charset="0"/>
              </a:rPr>
              <a:t>The size of the population that would give rise to the observed loss of</a:t>
            </a:r>
          </a:p>
          <a:p>
            <a:r>
              <a:rPr lang="en-US" sz="2300">
                <a:latin typeface="Arial" charset="0"/>
                <a:cs typeface="Arial" charset="0"/>
              </a:rPr>
              <a:t>heterozygosity each generation, or increase of variation between </a:t>
            </a:r>
          </a:p>
          <a:p>
            <a:r>
              <a:rPr lang="en-US" sz="2300">
                <a:latin typeface="Arial" charset="0"/>
                <a:cs typeface="Arial" charset="0"/>
              </a:rPr>
              <a:t>populations each generation.</a:t>
            </a:r>
          </a:p>
          <a:p>
            <a:endParaRPr lang="en-US">
              <a:latin typeface="Arial" charset="0"/>
              <a:cs typeface="Arial" charset="0"/>
            </a:endParaRPr>
          </a:p>
          <a:p>
            <a:r>
              <a:rPr lang="en-US">
                <a:latin typeface="Arial" charset="0"/>
                <a:cs typeface="Arial" charset="0"/>
              </a:rPr>
              <a:t>Variation in sex ratios:   </a:t>
            </a:r>
          </a:p>
          <a:p>
            <a:endParaRPr lang="en-US">
              <a:latin typeface="Arial" charset="0"/>
              <a:cs typeface="Arial" charset="0"/>
            </a:endParaRPr>
          </a:p>
          <a:p>
            <a:r>
              <a:rPr lang="en-US">
                <a:latin typeface="Arial" charset="0"/>
                <a:cs typeface="Arial" charset="0"/>
              </a:rPr>
              <a:t>Ne = (4NmNf)/(Nm + Nf)  (Genghis Kahn example)</a:t>
            </a:r>
          </a:p>
          <a:p>
            <a:endParaRPr lang="en-US">
              <a:latin typeface="Arial" charset="0"/>
              <a:cs typeface="Arial" charset="0"/>
            </a:endParaRPr>
          </a:p>
          <a:p>
            <a:r>
              <a:rPr lang="en-US">
                <a:latin typeface="Arial" charset="0"/>
                <a:cs typeface="Arial" charset="0"/>
              </a:rPr>
              <a:t>Imagine 10,000 males and 10,000 females all reproducing</a:t>
            </a:r>
          </a:p>
          <a:p>
            <a:r>
              <a:rPr lang="en-US">
                <a:latin typeface="Arial" charset="0"/>
                <a:cs typeface="Arial" charset="0"/>
              </a:rPr>
              <a:t>    then Ne = 20,000 </a:t>
            </a:r>
          </a:p>
          <a:p>
            <a:endParaRPr lang="en-US">
              <a:latin typeface="Arial" charset="0"/>
              <a:cs typeface="Arial" charset="0"/>
            </a:endParaRPr>
          </a:p>
          <a:p>
            <a:r>
              <a:rPr lang="en-US">
                <a:latin typeface="Arial" charset="0"/>
                <a:cs typeface="Arial" charset="0"/>
              </a:rPr>
              <a:t>Vs</a:t>
            </a:r>
          </a:p>
          <a:p>
            <a:endParaRPr lang="en-US">
              <a:latin typeface="Arial" charset="0"/>
              <a:cs typeface="Arial" charset="0"/>
            </a:endParaRPr>
          </a:p>
          <a:p>
            <a:r>
              <a:rPr lang="en-US">
                <a:latin typeface="Arial" charset="0"/>
                <a:cs typeface="Arial" charset="0"/>
              </a:rPr>
              <a:t>1 male and 10,000 females = (40,000)/10,001 = 4</a:t>
            </a:r>
          </a:p>
          <a:p>
            <a:endParaRPr lang="en-US">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0" y="228600"/>
            <a:ext cx="9144000" cy="6863417"/>
          </a:xfrm>
          <a:prstGeom prst="rect">
            <a:avLst/>
          </a:prstGeom>
          <a:noFill/>
          <a:ln w="9525">
            <a:noFill/>
            <a:miter lim="800000"/>
            <a:headEnd/>
            <a:tailEnd/>
          </a:ln>
        </p:spPr>
        <p:txBody>
          <a:bodyPr>
            <a:spAutoFit/>
          </a:bodyPr>
          <a:lstStyle/>
          <a:p>
            <a:r>
              <a:rPr lang="en-US" dirty="0">
                <a:latin typeface="Arial" charset="0"/>
                <a:cs typeface="Arial" charset="0"/>
              </a:rPr>
              <a:t>Ne = harmonic mean number of </a:t>
            </a:r>
            <a:r>
              <a:rPr lang="en-US" dirty="0" smtClean="0">
                <a:latin typeface="Arial" charset="0"/>
                <a:cs typeface="Arial" charset="0"/>
              </a:rPr>
              <a:t>individuals across generations:</a:t>
            </a:r>
          </a:p>
          <a:p>
            <a:endParaRPr lang="en-US" dirty="0" smtClean="0">
              <a:latin typeface="Arial" charset="0"/>
              <a:cs typeface="Arial" charset="0"/>
            </a:endParaRPr>
          </a:p>
          <a:p>
            <a:r>
              <a:rPr lang="en-US" dirty="0" smtClean="0">
                <a:latin typeface="Arial" pitchFamily="34" charset="0"/>
                <a:cs typeface="Arial" pitchFamily="34" charset="0"/>
              </a:rPr>
              <a:t>H = N/(1/x1 + 1/x2, + …1/</a:t>
            </a:r>
            <a:r>
              <a:rPr lang="en-US" dirty="0" err="1" smtClean="0">
                <a:latin typeface="Arial" pitchFamily="34" charset="0"/>
                <a:cs typeface="Arial" pitchFamily="34" charset="0"/>
              </a:rPr>
              <a:t>xn</a:t>
            </a:r>
            <a:r>
              <a:rPr lang="en-US" dirty="0" smtClean="0">
                <a:latin typeface="Arial" pitchFamily="34" charset="0"/>
                <a:cs typeface="Arial" pitchFamily="34" charset="0"/>
              </a:rPr>
              <a:t>)</a:t>
            </a:r>
          </a:p>
          <a:p>
            <a:endParaRPr lang="en-US" sz="1800" dirty="0">
              <a:latin typeface="Arial" charset="0"/>
              <a:cs typeface="Arial" charset="0"/>
            </a:endParaRPr>
          </a:p>
          <a:p>
            <a:r>
              <a:rPr lang="en-US" dirty="0" smtClean="0">
                <a:latin typeface="Arial" charset="0"/>
                <a:cs typeface="Arial" charset="0"/>
              </a:rPr>
              <a:t>Imagine </a:t>
            </a:r>
            <a:r>
              <a:rPr lang="en-US" dirty="0">
                <a:latin typeface="Arial" charset="0"/>
                <a:cs typeface="Arial" charset="0"/>
              </a:rPr>
              <a:t>the following population dynamics: </a:t>
            </a:r>
          </a:p>
          <a:p>
            <a:endParaRPr lang="en-US" sz="1800" dirty="0">
              <a:latin typeface="Arial" charset="0"/>
              <a:cs typeface="Arial" charset="0"/>
            </a:endParaRPr>
          </a:p>
          <a:p>
            <a:r>
              <a:rPr lang="en-US" dirty="0">
                <a:latin typeface="Arial" charset="0"/>
                <a:cs typeface="Arial" charset="0"/>
              </a:rPr>
              <a:t>A population is founded by 10 individuals and then grows by 10X</a:t>
            </a:r>
          </a:p>
          <a:p>
            <a:r>
              <a:rPr lang="en-US" dirty="0">
                <a:latin typeface="Arial" charset="0"/>
                <a:cs typeface="Arial" charset="0"/>
              </a:rPr>
              <a:t>  each generation for 10 generations:</a:t>
            </a:r>
          </a:p>
          <a:p>
            <a:endParaRPr lang="en-US" dirty="0">
              <a:latin typeface="Arial" charset="0"/>
              <a:cs typeface="Arial" charset="0"/>
            </a:endParaRPr>
          </a:p>
          <a:p>
            <a:r>
              <a:rPr lang="en-US" dirty="0">
                <a:latin typeface="Arial" charset="0"/>
                <a:cs typeface="Arial" charset="0"/>
              </a:rPr>
              <a:t>10, 100, 1000, ….10</a:t>
            </a:r>
            <a:r>
              <a:rPr lang="en-US" baseline="30000" dirty="0">
                <a:latin typeface="Arial" charset="0"/>
                <a:cs typeface="Arial" charset="0"/>
              </a:rPr>
              <a:t>10</a:t>
            </a:r>
          </a:p>
          <a:p>
            <a:endParaRPr lang="en-US" baseline="30000" dirty="0">
              <a:latin typeface="Arial" charset="0"/>
              <a:cs typeface="Arial" charset="0"/>
            </a:endParaRPr>
          </a:p>
          <a:p>
            <a:endParaRPr lang="en-US" baseline="30000" dirty="0">
              <a:latin typeface="Arial" charset="0"/>
              <a:cs typeface="Arial" charset="0"/>
            </a:endParaRPr>
          </a:p>
          <a:p>
            <a:r>
              <a:rPr lang="en-US" dirty="0">
                <a:latin typeface="Arial" charset="0"/>
                <a:cs typeface="Arial" charset="0"/>
              </a:rPr>
              <a:t>Ne = 10 (generations)/(1/10 +1/100 +1/1000...1/100,000,000,000)</a:t>
            </a:r>
          </a:p>
          <a:p>
            <a:endParaRPr lang="en-US" dirty="0">
              <a:latin typeface="Arial" charset="0"/>
              <a:cs typeface="Arial" charset="0"/>
            </a:endParaRPr>
          </a:p>
          <a:p>
            <a:r>
              <a:rPr lang="en-US" dirty="0">
                <a:latin typeface="Arial" charset="0"/>
                <a:cs typeface="Arial" charset="0"/>
              </a:rPr>
              <a:t>Ne = 10/0.1111111111</a:t>
            </a:r>
          </a:p>
          <a:p>
            <a:endParaRPr lang="en-US" dirty="0">
              <a:latin typeface="Arial" charset="0"/>
              <a:cs typeface="Arial" charset="0"/>
            </a:endParaRPr>
          </a:p>
          <a:p>
            <a:r>
              <a:rPr lang="en-US" dirty="0">
                <a:latin typeface="Arial" charset="0"/>
                <a:cs typeface="Arial" charset="0"/>
              </a:rPr>
              <a:t>Ne ~ 90 individuals!!!! </a:t>
            </a:r>
          </a:p>
          <a:p>
            <a:endParaRPr lang="en-US" dirty="0">
              <a:latin typeface="Arial" charset="0"/>
              <a:cs typeface="Arial" charset="0"/>
            </a:endParaRPr>
          </a:p>
          <a:p>
            <a:r>
              <a:rPr lang="en-US" dirty="0">
                <a:latin typeface="Arial" charset="0"/>
                <a:cs typeface="Arial" charset="0"/>
              </a:rPr>
              <a:t>Once a population is inbred, the inbreeding is NEVER LOST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52400" y="1143000"/>
            <a:ext cx="8991600" cy="5632450"/>
          </a:xfrm>
          <a:prstGeom prst="rect">
            <a:avLst/>
          </a:prstGeom>
          <a:noFill/>
          <a:ln w="9525">
            <a:noFill/>
            <a:miter lim="800000"/>
            <a:headEnd/>
            <a:tailEnd/>
          </a:ln>
        </p:spPr>
        <p:txBody>
          <a:bodyPr>
            <a:spAutoFit/>
          </a:bodyPr>
          <a:lstStyle/>
          <a:p>
            <a:r>
              <a:rPr lang="en-US" sz="3000">
                <a:latin typeface="Arial" charset="0"/>
                <a:ea typeface="Thorndale Duospace WT K" pitchFamily="49" charset="-128"/>
                <a:cs typeface="Arial" charset="0"/>
              </a:rPr>
              <a:t>Heterozygosity decreases by 1/2Ne per generation</a:t>
            </a:r>
          </a:p>
          <a:p>
            <a:endParaRPr lang="en-US" sz="3000">
              <a:latin typeface="Arial" charset="0"/>
              <a:ea typeface="Thorndale Duospace WT K" pitchFamily="49" charset="-128"/>
              <a:cs typeface="Arial" charset="0"/>
            </a:endParaRPr>
          </a:p>
          <a:p>
            <a:r>
              <a:rPr lang="en-US" sz="3000">
                <a:latin typeface="Arial" charset="0"/>
                <a:ea typeface="Thorndale Duospace WT K" pitchFamily="49" charset="-128"/>
                <a:cs typeface="Arial" charset="0"/>
              </a:rPr>
              <a:t>Example:</a:t>
            </a:r>
          </a:p>
          <a:p>
            <a:endParaRPr lang="en-US" sz="3000">
              <a:latin typeface="Arial" charset="0"/>
              <a:ea typeface="Thorndale Duospace WT K" pitchFamily="49" charset="-128"/>
              <a:cs typeface="Arial" charset="0"/>
            </a:endParaRPr>
          </a:p>
          <a:p>
            <a:r>
              <a:rPr lang="en-US" sz="3000">
                <a:latin typeface="Arial" charset="0"/>
                <a:ea typeface="Thorndale Duospace WT K" pitchFamily="49" charset="-128"/>
                <a:cs typeface="Arial" charset="0"/>
              </a:rPr>
              <a:t>Imagine a population of 3 zygotes:</a:t>
            </a:r>
          </a:p>
          <a:p>
            <a:endParaRPr lang="en-US" sz="3000">
              <a:latin typeface="Arial" charset="0"/>
              <a:ea typeface="Thorndale Duospace WT K" pitchFamily="49" charset="-128"/>
              <a:cs typeface="Arial" charset="0"/>
            </a:endParaRPr>
          </a:p>
          <a:p>
            <a:r>
              <a:rPr lang="en-US" sz="3000">
                <a:latin typeface="Arial" charset="0"/>
                <a:ea typeface="Thorndale Duospace WT K" pitchFamily="49" charset="-128"/>
                <a:cs typeface="Arial" charset="0"/>
              </a:rPr>
              <a:t>A1A2    A3A4   A5A6   producing</a:t>
            </a:r>
          </a:p>
          <a:p>
            <a:endParaRPr lang="en-US" sz="3000">
              <a:latin typeface="Arial" charset="0"/>
              <a:ea typeface="Thorndale Duospace WT K" pitchFamily="49" charset="-128"/>
              <a:cs typeface="Arial" charset="0"/>
            </a:endParaRPr>
          </a:p>
          <a:p>
            <a:r>
              <a:rPr lang="en-US" sz="3000">
                <a:latin typeface="Arial" charset="0"/>
                <a:ea typeface="Thorndale Duospace WT K" pitchFamily="49" charset="-128"/>
                <a:cs typeface="Arial" charset="0"/>
              </a:rPr>
              <a:t>A1, A2, A3, A4, A5, and A6 gametes</a:t>
            </a:r>
          </a:p>
          <a:p>
            <a:endParaRPr lang="en-US" sz="3000">
              <a:latin typeface="Arial" charset="0"/>
              <a:ea typeface="Thorndale Duospace WT K" pitchFamily="49" charset="-128"/>
              <a:cs typeface="Arial" charset="0"/>
            </a:endParaRPr>
          </a:p>
          <a:p>
            <a:r>
              <a:rPr lang="en-US" sz="3000">
                <a:latin typeface="Arial" charset="0"/>
                <a:ea typeface="Thorndale Duospace WT K" pitchFamily="49" charset="-128"/>
                <a:cs typeface="Arial" charset="0"/>
              </a:rPr>
              <a:t>The chance is 1/6 that any of the next generation zygotes will be homozygous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65125" y="115888"/>
            <a:ext cx="4924425" cy="1187450"/>
          </a:xfrm>
          <a:prstGeom prst="rect">
            <a:avLst/>
          </a:prstGeom>
          <a:noFill/>
          <a:ln w="9525">
            <a:noFill/>
            <a:miter lim="800000"/>
            <a:headEnd/>
            <a:tailEnd/>
          </a:ln>
        </p:spPr>
        <p:txBody>
          <a:bodyPr wrap="none">
            <a:spAutoFit/>
          </a:bodyPr>
          <a:lstStyle/>
          <a:p>
            <a:pPr eaLnBrk="1" hangingPunct="1"/>
            <a:r>
              <a:rPr lang="en-US" b="1">
                <a:latin typeface="Arial" charset="0"/>
              </a:rPr>
              <a:t>Consequences of Fragmentation</a:t>
            </a:r>
          </a:p>
          <a:p>
            <a:pPr eaLnBrk="1" hangingPunct="1"/>
            <a:endParaRPr lang="en-US" b="1">
              <a:latin typeface="Arial" charset="0"/>
            </a:endParaRPr>
          </a:p>
          <a:p>
            <a:pPr eaLnBrk="1" hangingPunct="1"/>
            <a:r>
              <a:rPr lang="en-US" b="1">
                <a:latin typeface="Arial" charset="0"/>
              </a:rPr>
              <a:t>Wahlund Effect:</a:t>
            </a:r>
          </a:p>
        </p:txBody>
      </p:sp>
      <p:pic>
        <p:nvPicPr>
          <p:cNvPr id="25603" name="Picture 3" descr="Wahlund Effect"/>
          <p:cNvPicPr>
            <a:picLocks noChangeAspect="1" noChangeArrowheads="1"/>
          </p:cNvPicPr>
          <p:nvPr/>
        </p:nvPicPr>
        <p:blipFill>
          <a:blip r:embed="rId3" cstate="print">
            <a:lum contrast="18000"/>
          </a:blip>
          <a:srcRect t="3255"/>
          <a:stretch>
            <a:fillRect/>
          </a:stretch>
        </p:blipFill>
        <p:spPr bwMode="auto">
          <a:xfrm>
            <a:off x="1066800" y="1752600"/>
            <a:ext cx="6553200" cy="2265363"/>
          </a:xfrm>
          <a:prstGeom prst="rect">
            <a:avLst/>
          </a:prstGeom>
          <a:noFill/>
          <a:ln w="9525">
            <a:noFill/>
            <a:miter lim="800000"/>
            <a:headEnd/>
            <a:tailEnd/>
          </a:ln>
        </p:spPr>
      </p:pic>
      <p:sp>
        <p:nvSpPr>
          <p:cNvPr id="25604" name="Text Box 4"/>
          <p:cNvSpPr txBox="1">
            <a:spLocks noChangeArrowheads="1"/>
          </p:cNvSpPr>
          <p:nvPr/>
        </p:nvSpPr>
        <p:spPr bwMode="auto">
          <a:xfrm>
            <a:off x="441325" y="4611688"/>
            <a:ext cx="7292975" cy="1917700"/>
          </a:xfrm>
          <a:prstGeom prst="rect">
            <a:avLst/>
          </a:prstGeom>
          <a:noFill/>
          <a:ln w="9525">
            <a:noFill/>
            <a:miter lim="800000"/>
            <a:headEnd/>
            <a:tailEnd/>
          </a:ln>
        </p:spPr>
        <p:txBody>
          <a:bodyPr wrap="none">
            <a:spAutoFit/>
          </a:bodyPr>
          <a:lstStyle/>
          <a:p>
            <a:pPr eaLnBrk="1" hangingPunct="1"/>
            <a:r>
              <a:rPr lang="en-US" b="1">
                <a:latin typeface="Arial" charset="0"/>
              </a:rPr>
              <a:t>All of the same consequences as Drift</a:t>
            </a:r>
          </a:p>
          <a:p>
            <a:pPr eaLnBrk="1" hangingPunct="1"/>
            <a:endParaRPr lang="en-US" b="1">
              <a:latin typeface="Arial" charset="0"/>
            </a:endParaRPr>
          </a:p>
          <a:p>
            <a:pPr eaLnBrk="1" hangingPunct="1"/>
            <a:r>
              <a:rPr lang="en-US" b="1">
                <a:latin typeface="Arial" charset="0"/>
              </a:rPr>
              <a:t>decreases heterozygosity within populations</a:t>
            </a:r>
          </a:p>
          <a:p>
            <a:pPr eaLnBrk="1" hangingPunct="1"/>
            <a:r>
              <a:rPr lang="en-US" b="1">
                <a:latin typeface="Arial" charset="0"/>
              </a:rPr>
              <a:t>increases homozygosity within populations</a:t>
            </a:r>
          </a:p>
          <a:p>
            <a:pPr eaLnBrk="1" hangingPunct="1"/>
            <a:r>
              <a:rPr lang="en-US" b="1">
                <a:latin typeface="Arial" charset="0"/>
              </a:rPr>
              <a:t>increases genetic relatedness within populations</a:t>
            </a:r>
          </a:p>
        </p:txBody>
      </p:sp>
      <p:sp>
        <p:nvSpPr>
          <p:cNvPr id="25605" name="Oval 5"/>
          <p:cNvSpPr>
            <a:spLocks noChangeArrowheads="1"/>
          </p:cNvSpPr>
          <p:nvPr/>
        </p:nvSpPr>
        <p:spPr bwMode="auto">
          <a:xfrm>
            <a:off x="6934200" y="457200"/>
            <a:ext cx="22098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6" name="Oval 6"/>
          <p:cNvSpPr>
            <a:spLocks noChangeArrowheads="1"/>
          </p:cNvSpPr>
          <p:nvPr/>
        </p:nvSpPr>
        <p:spPr bwMode="auto">
          <a:xfrm>
            <a:off x="6858000" y="15240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7" name="Oval 7"/>
          <p:cNvSpPr>
            <a:spLocks noChangeArrowheads="1"/>
          </p:cNvSpPr>
          <p:nvPr/>
        </p:nvSpPr>
        <p:spPr bwMode="auto">
          <a:xfrm>
            <a:off x="7010400" y="16764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8" name="Oval 8"/>
          <p:cNvSpPr>
            <a:spLocks noChangeArrowheads="1"/>
          </p:cNvSpPr>
          <p:nvPr/>
        </p:nvSpPr>
        <p:spPr bwMode="auto">
          <a:xfrm>
            <a:off x="7162800" y="18288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9" name="Oval 9"/>
          <p:cNvSpPr>
            <a:spLocks noChangeArrowheads="1"/>
          </p:cNvSpPr>
          <p:nvPr/>
        </p:nvSpPr>
        <p:spPr bwMode="auto">
          <a:xfrm>
            <a:off x="7315200" y="19812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0" name="Oval 10"/>
          <p:cNvSpPr>
            <a:spLocks noChangeArrowheads="1"/>
          </p:cNvSpPr>
          <p:nvPr/>
        </p:nvSpPr>
        <p:spPr bwMode="auto">
          <a:xfrm>
            <a:off x="7467600" y="21336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1" name="Oval 11"/>
          <p:cNvSpPr>
            <a:spLocks noChangeArrowheads="1"/>
          </p:cNvSpPr>
          <p:nvPr/>
        </p:nvSpPr>
        <p:spPr bwMode="auto">
          <a:xfrm>
            <a:off x="7620000" y="22860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2" name="Oval 12"/>
          <p:cNvSpPr>
            <a:spLocks noChangeArrowheads="1"/>
          </p:cNvSpPr>
          <p:nvPr/>
        </p:nvSpPr>
        <p:spPr bwMode="auto">
          <a:xfrm>
            <a:off x="7772400" y="2438400"/>
            <a:ext cx="381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3" name="AutoShape 13"/>
          <p:cNvSpPr>
            <a:spLocks noChangeArrowheads="1"/>
          </p:cNvSpPr>
          <p:nvPr/>
        </p:nvSpPr>
        <p:spPr bwMode="auto">
          <a:xfrm>
            <a:off x="8229600" y="1371600"/>
            <a:ext cx="457200" cy="838200"/>
          </a:xfrm>
          <a:prstGeom prst="curvedLeftArrow">
            <a:avLst>
              <a:gd name="adj1" fmla="val 36667"/>
              <a:gd name="adj2" fmla="val 73333"/>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7_F18a"/>
          <p:cNvPicPr>
            <a:picLocks noChangeAspect="1" noChangeArrowheads="1"/>
          </p:cNvPicPr>
          <p:nvPr/>
        </p:nvPicPr>
        <p:blipFill>
          <a:blip r:embed="rId3" cstate="print"/>
          <a:srcRect/>
          <a:stretch>
            <a:fillRect/>
          </a:stretch>
        </p:blipFill>
        <p:spPr bwMode="auto">
          <a:xfrm>
            <a:off x="939800" y="228600"/>
            <a:ext cx="7275513"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7_F18b"/>
          <p:cNvPicPr>
            <a:picLocks noChangeAspect="1" noChangeArrowheads="1"/>
          </p:cNvPicPr>
          <p:nvPr/>
        </p:nvPicPr>
        <p:blipFill>
          <a:blip r:embed="rId3" cstate="print"/>
          <a:srcRect/>
          <a:stretch>
            <a:fillRect/>
          </a:stretch>
        </p:blipFill>
        <p:spPr bwMode="auto">
          <a:xfrm>
            <a:off x="304800" y="825500"/>
            <a:ext cx="8531225" cy="5218113"/>
          </a:xfrm>
          <a:prstGeom prst="rect">
            <a:avLst/>
          </a:prstGeom>
          <a:noFill/>
          <a:ln w="9525">
            <a:noFill/>
            <a:miter lim="800000"/>
            <a:headEnd/>
            <a:tailEnd/>
          </a:ln>
        </p:spPr>
      </p:pic>
      <p:sp>
        <p:nvSpPr>
          <p:cNvPr id="27651" name="Text Box 3"/>
          <p:cNvSpPr txBox="1">
            <a:spLocks noChangeArrowheads="1"/>
          </p:cNvSpPr>
          <p:nvPr/>
        </p:nvSpPr>
        <p:spPr bwMode="auto">
          <a:xfrm>
            <a:off x="517525" y="193675"/>
            <a:ext cx="4191597" cy="584775"/>
          </a:xfrm>
          <a:prstGeom prst="rect">
            <a:avLst/>
          </a:prstGeom>
          <a:noFill/>
          <a:ln w="9525">
            <a:noFill/>
            <a:miter lim="800000"/>
            <a:headEnd/>
            <a:tailEnd/>
          </a:ln>
        </p:spPr>
        <p:txBody>
          <a:bodyPr wrap="none">
            <a:spAutoFit/>
          </a:bodyPr>
          <a:lstStyle/>
          <a:p>
            <a:r>
              <a:rPr lang="en-US" sz="3200" dirty="0">
                <a:latin typeface="Arial Black" pitchFamily="34" charset="0"/>
              </a:rPr>
              <a:t>Random mating??</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7_F18cd"/>
          <p:cNvPicPr>
            <a:picLocks noChangeAspect="1" noChangeArrowheads="1"/>
          </p:cNvPicPr>
          <p:nvPr/>
        </p:nvPicPr>
        <p:blipFill>
          <a:blip r:embed="rId3" cstate="print"/>
          <a:srcRect/>
          <a:stretch>
            <a:fillRect/>
          </a:stretch>
        </p:blipFill>
        <p:spPr bwMode="auto">
          <a:xfrm>
            <a:off x="1574800" y="228600"/>
            <a:ext cx="6011863"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figure 7-5"/>
          <p:cNvPicPr>
            <a:picLocks noChangeAspect="1" noChangeArrowheads="1"/>
          </p:cNvPicPr>
          <p:nvPr/>
        </p:nvPicPr>
        <p:blipFill>
          <a:blip r:embed="rId3" cstate="print"/>
          <a:srcRect/>
          <a:stretch>
            <a:fillRect/>
          </a:stretch>
        </p:blipFill>
        <p:spPr bwMode="auto">
          <a:xfrm>
            <a:off x="747713" y="227013"/>
            <a:ext cx="7646987" cy="6402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7_F20"/>
          <p:cNvPicPr>
            <a:picLocks noChangeAspect="1" noChangeArrowheads="1"/>
          </p:cNvPicPr>
          <p:nvPr/>
        </p:nvPicPr>
        <p:blipFill>
          <a:blip r:embed="rId3" cstate="print"/>
          <a:srcRect/>
          <a:stretch>
            <a:fillRect/>
          </a:stretch>
        </p:blipFill>
        <p:spPr bwMode="auto">
          <a:xfrm>
            <a:off x="635000" y="382587"/>
            <a:ext cx="7889875" cy="6399213"/>
          </a:xfrm>
          <a:prstGeom prst="rect">
            <a:avLst/>
          </a:prstGeom>
          <a:noFill/>
          <a:ln w="9525">
            <a:noFill/>
            <a:miter lim="800000"/>
            <a:headEnd/>
            <a:tailEnd/>
          </a:ln>
        </p:spPr>
      </p:pic>
      <p:sp>
        <p:nvSpPr>
          <p:cNvPr id="29699" name="Text Box 3"/>
          <p:cNvSpPr txBox="1">
            <a:spLocks noChangeArrowheads="1"/>
          </p:cNvSpPr>
          <p:nvPr/>
        </p:nvSpPr>
        <p:spPr bwMode="auto">
          <a:xfrm>
            <a:off x="212725" y="0"/>
            <a:ext cx="5525872" cy="461665"/>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Drift and Rates of Evolutionary Change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7_F21a"/>
          <p:cNvPicPr>
            <a:picLocks noChangeAspect="1" noChangeArrowheads="1"/>
          </p:cNvPicPr>
          <p:nvPr/>
        </p:nvPicPr>
        <p:blipFill>
          <a:blip r:embed="rId3" cstate="print"/>
          <a:srcRect/>
          <a:stretch>
            <a:fillRect/>
          </a:stretch>
        </p:blipFill>
        <p:spPr bwMode="auto">
          <a:xfrm>
            <a:off x="304800" y="1816100"/>
            <a:ext cx="8531225" cy="3230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7_F21b"/>
          <p:cNvPicPr>
            <a:picLocks noChangeAspect="1" noChangeArrowheads="1"/>
          </p:cNvPicPr>
          <p:nvPr/>
        </p:nvPicPr>
        <p:blipFill>
          <a:blip r:embed="rId3" cstate="print"/>
          <a:srcRect/>
          <a:stretch>
            <a:fillRect/>
          </a:stretch>
        </p:blipFill>
        <p:spPr bwMode="auto">
          <a:xfrm>
            <a:off x="304800" y="1727200"/>
            <a:ext cx="8531225" cy="3421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07_F21c"/>
          <p:cNvPicPr>
            <a:picLocks noChangeAspect="1" noChangeArrowheads="1"/>
          </p:cNvPicPr>
          <p:nvPr/>
        </p:nvPicPr>
        <p:blipFill>
          <a:blip r:embed="rId3" cstate="print"/>
          <a:srcRect/>
          <a:stretch>
            <a:fillRect/>
          </a:stretch>
        </p:blipFill>
        <p:spPr bwMode="auto">
          <a:xfrm>
            <a:off x="1535113" y="227013"/>
            <a:ext cx="6072187" cy="6402387"/>
          </a:xfrm>
          <a:prstGeom prst="rect">
            <a:avLst/>
          </a:prstGeom>
          <a:noFill/>
          <a:ln w="9525">
            <a:noFill/>
            <a:miter lim="800000"/>
            <a:headEnd/>
            <a:tailEnd/>
          </a:ln>
        </p:spPr>
      </p:pic>
      <p:sp>
        <p:nvSpPr>
          <p:cNvPr id="32771" name="Text Box 4"/>
          <p:cNvSpPr txBox="1">
            <a:spLocks noChangeArrowheads="1"/>
          </p:cNvSpPr>
          <p:nvPr/>
        </p:nvSpPr>
        <p:spPr bwMode="auto">
          <a:xfrm>
            <a:off x="5105400" y="2403475"/>
            <a:ext cx="4115229" cy="830997"/>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Clock like substitution rate</a:t>
            </a:r>
          </a:p>
          <a:p>
            <a:r>
              <a:rPr lang="en-US" b="1" dirty="0" smtClean="0">
                <a:latin typeface="Arial" pitchFamily="34" charset="0"/>
                <a:cs typeface="Arial" pitchFamily="34" charset="0"/>
              </a:rPr>
              <a:t>                 Drift</a:t>
            </a:r>
            <a:r>
              <a:rPr lang="en-US" b="1" dirty="0">
                <a:latin typeface="Arial" pitchFamily="34" charset="0"/>
                <a:cs typeface="Arial"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07_T01_02"/>
          <p:cNvPicPr>
            <a:picLocks noChangeAspect="1" noChangeArrowheads="1"/>
          </p:cNvPicPr>
          <p:nvPr/>
        </p:nvPicPr>
        <p:blipFill>
          <a:blip r:embed="rId3" cstate="print"/>
          <a:srcRect/>
          <a:stretch>
            <a:fillRect/>
          </a:stretch>
        </p:blipFill>
        <p:spPr bwMode="auto">
          <a:xfrm>
            <a:off x="315913" y="500063"/>
            <a:ext cx="8510587" cy="585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7_F22a"/>
          <p:cNvPicPr>
            <a:picLocks noChangeAspect="1" noChangeArrowheads="1"/>
          </p:cNvPicPr>
          <p:nvPr/>
        </p:nvPicPr>
        <p:blipFill>
          <a:blip r:embed="rId3" cstate="print"/>
          <a:srcRect/>
          <a:stretch>
            <a:fillRect/>
          </a:stretch>
        </p:blipFill>
        <p:spPr bwMode="auto">
          <a:xfrm>
            <a:off x="228600" y="685800"/>
            <a:ext cx="6424613" cy="6399213"/>
          </a:xfrm>
          <a:prstGeom prst="rect">
            <a:avLst/>
          </a:prstGeom>
          <a:noFill/>
          <a:ln w="9525">
            <a:noFill/>
            <a:miter lim="800000"/>
            <a:headEnd/>
            <a:tailEnd/>
          </a:ln>
        </p:spPr>
      </p:pic>
      <p:sp>
        <p:nvSpPr>
          <p:cNvPr id="34819" name="Text Box 3"/>
          <p:cNvSpPr txBox="1">
            <a:spLocks noChangeArrowheads="1"/>
          </p:cNvSpPr>
          <p:nvPr/>
        </p:nvSpPr>
        <p:spPr bwMode="auto">
          <a:xfrm>
            <a:off x="1371600" y="0"/>
            <a:ext cx="6978192" cy="83099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Why are substitution rates uniform across species</a:t>
            </a:r>
          </a:p>
          <a:p>
            <a:r>
              <a:rPr lang="en-US" dirty="0">
                <a:latin typeface="Arial" pitchFamily="34" charset="0"/>
                <a:cs typeface="Arial" pitchFamily="34" charset="0"/>
              </a:rPr>
              <a:t>with different generation times??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07_F22b"/>
          <p:cNvPicPr>
            <a:picLocks noChangeAspect="1" noChangeArrowheads="1"/>
          </p:cNvPicPr>
          <p:nvPr/>
        </p:nvPicPr>
        <p:blipFill>
          <a:blip r:embed="rId3" cstate="print"/>
          <a:srcRect/>
          <a:stretch>
            <a:fillRect/>
          </a:stretch>
        </p:blipFill>
        <p:spPr bwMode="auto">
          <a:xfrm>
            <a:off x="304800" y="622300"/>
            <a:ext cx="8531225" cy="56118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7_F23"/>
          <p:cNvPicPr>
            <a:picLocks noChangeAspect="1" noChangeArrowheads="1"/>
          </p:cNvPicPr>
          <p:nvPr/>
        </p:nvPicPr>
        <p:blipFill>
          <a:blip r:embed="rId3" cstate="print"/>
          <a:srcRect/>
          <a:stretch>
            <a:fillRect/>
          </a:stretch>
        </p:blipFill>
        <p:spPr bwMode="auto">
          <a:xfrm>
            <a:off x="508000" y="228600"/>
            <a:ext cx="8143875"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7_T02"/>
          <p:cNvPicPr>
            <a:picLocks noChangeAspect="1" noChangeArrowheads="1"/>
          </p:cNvPicPr>
          <p:nvPr/>
        </p:nvPicPr>
        <p:blipFill>
          <a:blip r:embed="rId3" cstate="print"/>
          <a:srcRect/>
          <a:stretch>
            <a:fillRect/>
          </a:stretch>
        </p:blipFill>
        <p:spPr bwMode="auto">
          <a:xfrm>
            <a:off x="304800" y="609600"/>
            <a:ext cx="8531225" cy="5656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1600200" y="438150"/>
            <a:ext cx="5943600" cy="5981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36525" y="41275"/>
            <a:ext cx="7788275" cy="6616700"/>
          </a:xfrm>
          <a:prstGeom prst="rect">
            <a:avLst/>
          </a:prstGeom>
          <a:noFill/>
          <a:ln w="9525">
            <a:noFill/>
            <a:miter lim="800000"/>
            <a:headEnd/>
            <a:tailEnd/>
          </a:ln>
        </p:spPr>
        <p:txBody>
          <a:bodyPr>
            <a:spAutoFit/>
          </a:bodyPr>
          <a:lstStyle/>
          <a:p>
            <a:r>
              <a:rPr lang="en-US" dirty="0">
                <a:latin typeface="Arial" charset="0"/>
                <a:cs typeface="Arial" charset="0"/>
              </a:rPr>
              <a:t>Effect of migration on allele frequencies:</a:t>
            </a:r>
          </a:p>
          <a:p>
            <a:endParaRPr lang="en-US" dirty="0">
              <a:latin typeface="Arial" charset="0"/>
              <a:cs typeface="Arial" charset="0"/>
            </a:endParaRPr>
          </a:p>
          <a:p>
            <a:r>
              <a:rPr lang="en-US" dirty="0">
                <a:latin typeface="Arial" charset="0"/>
                <a:cs typeface="Arial" charset="0"/>
              </a:rPr>
              <a:t>m, 1-m, </a:t>
            </a:r>
          </a:p>
          <a:p>
            <a:endParaRPr lang="en-US" dirty="0">
              <a:latin typeface="Arial" charset="0"/>
              <a:cs typeface="Arial" charset="0"/>
            </a:endParaRPr>
          </a:p>
          <a:p>
            <a:r>
              <a:rPr lang="en-US" dirty="0">
                <a:latin typeface="Arial" charset="0"/>
                <a:cs typeface="Arial" charset="0"/>
              </a:rPr>
              <a:t>p and p</a:t>
            </a:r>
            <a:r>
              <a:rPr lang="en-US" sz="2800" baseline="-25000" dirty="0">
                <a:latin typeface="Arial" charset="0"/>
                <a:cs typeface="Arial" charset="0"/>
              </a:rPr>
              <a:t>m</a:t>
            </a:r>
          </a:p>
          <a:p>
            <a:endParaRPr lang="en-US" dirty="0">
              <a:latin typeface="Arial" charset="0"/>
              <a:cs typeface="Arial" charset="0"/>
            </a:endParaRPr>
          </a:p>
          <a:p>
            <a:r>
              <a:rPr lang="en-US" dirty="0">
                <a:latin typeface="Arial" charset="0"/>
                <a:cs typeface="Arial" charset="0"/>
              </a:rPr>
              <a:t>p’ = p after migration</a:t>
            </a:r>
          </a:p>
          <a:p>
            <a:endParaRPr lang="en-US" dirty="0">
              <a:latin typeface="Arial" charset="0"/>
              <a:cs typeface="Arial" charset="0"/>
            </a:endParaRPr>
          </a:p>
          <a:p>
            <a:r>
              <a:rPr lang="en-US" dirty="0">
                <a:latin typeface="Arial" charset="0"/>
                <a:cs typeface="Arial" charset="0"/>
              </a:rPr>
              <a:t>p’ = p(1-m) + p</a:t>
            </a:r>
            <a:r>
              <a:rPr lang="en-US" baseline="-25000" dirty="0">
                <a:latin typeface="Arial" charset="0"/>
                <a:cs typeface="Arial" charset="0"/>
              </a:rPr>
              <a:t>m</a:t>
            </a:r>
            <a:r>
              <a:rPr lang="en-US" dirty="0">
                <a:latin typeface="Arial" charset="0"/>
                <a:cs typeface="Arial" charset="0"/>
              </a:rPr>
              <a:t>(m)</a:t>
            </a:r>
          </a:p>
          <a:p>
            <a:endParaRPr lang="en-US" dirty="0">
              <a:latin typeface="Arial" charset="0"/>
              <a:cs typeface="Arial" charset="0"/>
            </a:endParaRPr>
          </a:p>
          <a:p>
            <a:r>
              <a:rPr lang="en-US" dirty="0">
                <a:latin typeface="Arial" charset="0"/>
                <a:cs typeface="Arial" charset="0"/>
              </a:rPr>
              <a:t>Change in p = p’ – p = p(1-m) + pm(m) – p = </a:t>
            </a:r>
          </a:p>
          <a:p>
            <a:endParaRPr lang="en-US" dirty="0">
              <a:latin typeface="Arial" charset="0"/>
              <a:cs typeface="Arial" charset="0"/>
            </a:endParaRPr>
          </a:p>
          <a:p>
            <a:r>
              <a:rPr lang="en-US" dirty="0">
                <a:latin typeface="Arial" charset="0"/>
                <a:cs typeface="Arial" charset="0"/>
              </a:rPr>
              <a:t>                    = p – pm + p</a:t>
            </a:r>
            <a:r>
              <a:rPr lang="en-US" baseline="-25000" dirty="0">
                <a:latin typeface="Arial" charset="0"/>
                <a:cs typeface="Arial" charset="0"/>
              </a:rPr>
              <a:t>m</a:t>
            </a:r>
            <a:r>
              <a:rPr lang="en-US" dirty="0">
                <a:latin typeface="Arial" charset="0"/>
                <a:cs typeface="Arial" charset="0"/>
              </a:rPr>
              <a:t>(m) – p </a:t>
            </a:r>
          </a:p>
          <a:p>
            <a:endParaRPr lang="en-US" dirty="0">
              <a:latin typeface="Arial" charset="0"/>
              <a:cs typeface="Arial" charset="0"/>
            </a:endParaRPr>
          </a:p>
          <a:p>
            <a:r>
              <a:rPr lang="en-US" dirty="0">
                <a:latin typeface="Arial" charset="0"/>
                <a:cs typeface="Arial" charset="0"/>
              </a:rPr>
              <a:t>                    = </a:t>
            </a:r>
            <a:r>
              <a:rPr lang="en-US" sz="4400" dirty="0">
                <a:latin typeface="Arial" charset="0"/>
                <a:cs typeface="Arial" charset="0"/>
              </a:rPr>
              <a:t>m(p</a:t>
            </a:r>
            <a:r>
              <a:rPr lang="en-US" sz="4400" baseline="-25000" dirty="0">
                <a:latin typeface="Arial" charset="0"/>
                <a:cs typeface="Arial" charset="0"/>
              </a:rPr>
              <a:t>m</a:t>
            </a:r>
            <a:r>
              <a:rPr lang="en-US" sz="4400" dirty="0">
                <a:latin typeface="Arial" charset="0"/>
                <a:cs typeface="Arial" charset="0"/>
              </a:rPr>
              <a:t> – p)</a:t>
            </a:r>
          </a:p>
          <a:p>
            <a:r>
              <a:rPr lang="en-US" sz="4400" dirty="0">
                <a:latin typeface="Arial" charset="0"/>
                <a:cs typeface="Arial" charset="0"/>
              </a:rPr>
              <a:t>Effect is to homogenize!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07_F24"/>
          <p:cNvPicPr>
            <a:picLocks noChangeAspect="1" noChangeArrowheads="1"/>
          </p:cNvPicPr>
          <p:nvPr/>
        </p:nvPicPr>
        <p:blipFill>
          <a:blip r:embed="rId3" cstate="print"/>
          <a:srcRect/>
          <a:stretch>
            <a:fillRect/>
          </a:stretch>
        </p:blipFill>
        <p:spPr bwMode="auto">
          <a:xfrm>
            <a:off x="1600200" y="1073150"/>
            <a:ext cx="5969000" cy="5784850"/>
          </a:xfrm>
          <a:prstGeom prst="rect">
            <a:avLst/>
          </a:prstGeom>
          <a:noFill/>
          <a:ln w="9525">
            <a:noFill/>
            <a:miter lim="800000"/>
            <a:headEnd/>
            <a:tailEnd/>
          </a:ln>
        </p:spPr>
      </p:pic>
      <p:sp>
        <p:nvSpPr>
          <p:cNvPr id="41987" name="Rectangle 3"/>
          <p:cNvSpPr>
            <a:spLocks noChangeArrowheads="1"/>
          </p:cNvSpPr>
          <p:nvPr/>
        </p:nvSpPr>
        <p:spPr bwMode="auto">
          <a:xfrm>
            <a:off x="0" y="381000"/>
            <a:ext cx="9269653" cy="430887"/>
          </a:xfrm>
          <a:prstGeom prst="rect">
            <a:avLst/>
          </a:prstGeom>
          <a:noFill/>
          <a:ln w="9525">
            <a:noFill/>
            <a:miter lim="800000"/>
            <a:headEnd/>
            <a:tailEnd/>
          </a:ln>
        </p:spPr>
        <p:txBody>
          <a:bodyPr wrap="none">
            <a:spAutoFit/>
          </a:bodyPr>
          <a:lstStyle/>
          <a:p>
            <a:pPr eaLnBrk="1" hangingPunct="1">
              <a:spcBef>
                <a:spcPct val="30000"/>
              </a:spcBef>
            </a:pPr>
            <a:r>
              <a:rPr lang="en-US" sz="2200" b="1" dirty="0" err="1">
                <a:latin typeface="Arial" charset="0"/>
                <a:cs typeface="Arial" charset="0"/>
              </a:rPr>
              <a:t>Codon</a:t>
            </a:r>
            <a:r>
              <a:rPr lang="en-US" sz="2200" b="1" dirty="0">
                <a:latin typeface="Arial" charset="0"/>
                <a:cs typeface="Arial" charset="0"/>
              </a:rPr>
              <a:t> bias correlates with the relative frequencies of </a:t>
            </a:r>
            <a:r>
              <a:rPr lang="en-US" sz="2200" b="1" dirty="0" err="1">
                <a:latin typeface="Arial" charset="0"/>
                <a:cs typeface="Arial" charset="0"/>
              </a:rPr>
              <a:t>tRNA</a:t>
            </a:r>
            <a:r>
              <a:rPr lang="en-US" sz="2200" b="1" dirty="0">
                <a:latin typeface="Arial" charset="0"/>
                <a:cs typeface="Arial" charset="0"/>
              </a:rPr>
              <a:t> species</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600200" y="438150"/>
            <a:ext cx="5943600" cy="5981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7_T03"/>
          <p:cNvPicPr>
            <a:picLocks noChangeAspect="1" noChangeArrowheads="1"/>
          </p:cNvPicPr>
          <p:nvPr/>
        </p:nvPicPr>
        <p:blipFill>
          <a:blip r:embed="rId3" cstate="print"/>
          <a:srcRect/>
          <a:stretch>
            <a:fillRect/>
          </a:stretch>
        </p:blipFill>
        <p:spPr bwMode="auto">
          <a:xfrm>
            <a:off x="431800" y="228600"/>
            <a:ext cx="8277225"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9138527" cy="1446550"/>
          </a:xfrm>
          <a:prstGeom prst="rect">
            <a:avLst/>
          </a:prstGeom>
          <a:noFill/>
        </p:spPr>
        <p:txBody>
          <a:bodyPr wrap="none" rtlCol="0">
            <a:spAutoFit/>
          </a:bodyPr>
          <a:lstStyle/>
          <a:p>
            <a:r>
              <a:rPr lang="en-US" sz="4400" dirty="0" smtClean="0">
                <a:latin typeface="Arial" pitchFamily="34" charset="0"/>
                <a:cs typeface="Arial" pitchFamily="34" charset="0"/>
              </a:rPr>
              <a:t>IV. Dynamic Interplay between Drift </a:t>
            </a:r>
          </a:p>
          <a:p>
            <a:pPr algn="ctr"/>
            <a:r>
              <a:rPr lang="en-US" sz="4400" dirty="0" smtClean="0">
                <a:latin typeface="Arial" pitchFamily="34" charset="0"/>
                <a:cs typeface="Arial" pitchFamily="34" charset="0"/>
              </a:rPr>
              <a:t>and Selection</a:t>
            </a:r>
            <a:endParaRPr lang="en-US" sz="4400" dirty="0">
              <a:latin typeface="Arial" pitchFamily="34" charset="0"/>
              <a:cs typeface="Arial" pitchFamily="34" charset="0"/>
            </a:endParaRPr>
          </a:p>
        </p:txBody>
      </p:sp>
      <p:pic>
        <p:nvPicPr>
          <p:cNvPr id="3" name="Picture 57" descr="Figure_06_00_L"/>
          <p:cNvPicPr>
            <a:picLocks noChangeAspect="1" noChangeArrowheads="1"/>
          </p:cNvPicPr>
          <p:nvPr/>
        </p:nvPicPr>
        <p:blipFill>
          <a:blip r:embed="rId2" cstate="print"/>
          <a:srcRect/>
          <a:stretch>
            <a:fillRect/>
          </a:stretch>
        </p:blipFill>
        <p:spPr bwMode="auto">
          <a:xfrm>
            <a:off x="189895" y="1447800"/>
            <a:ext cx="5372705" cy="5105400"/>
          </a:xfrm>
          <a:prstGeom prst="rect">
            <a:avLst/>
          </a:prstGeom>
          <a:noFill/>
          <a:ln w="9525">
            <a:noFill/>
            <a:miter lim="800000"/>
            <a:headEnd/>
            <a:tailEnd/>
          </a:ln>
        </p:spPr>
      </p:pic>
      <p:pic>
        <p:nvPicPr>
          <p:cNvPr id="4" name="Picture 2" descr="06_F00"/>
          <p:cNvPicPr>
            <a:picLocks noChangeAspect="1" noChangeArrowheads="1"/>
          </p:cNvPicPr>
          <p:nvPr/>
        </p:nvPicPr>
        <p:blipFill>
          <a:blip r:embed="rId3" cstate="print"/>
          <a:srcRect b="8267"/>
          <a:stretch>
            <a:fillRect/>
          </a:stretch>
        </p:blipFill>
        <p:spPr bwMode="auto">
          <a:xfrm>
            <a:off x="5943600" y="1600200"/>
            <a:ext cx="2862470" cy="137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ctrTitle"/>
          </p:nvPr>
        </p:nvSpPr>
        <p:spPr bwMode="auto">
          <a:xfrm>
            <a:off x="866191" y="152400"/>
            <a:ext cx="6830009" cy="895739"/>
          </a:xfrm>
          <a:noFill/>
          <a:ln w="3175">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latin typeface="Arial" pitchFamily="34" charset="0"/>
              </a:rPr>
              <a:t>Selection is only effective if its strong or acting in a large population</a:t>
            </a:r>
          </a:p>
        </p:txBody>
      </p:sp>
      <p:pic>
        <p:nvPicPr>
          <p:cNvPr id="177154" name="Picture 57" descr="Figure_06_00_L"/>
          <p:cNvPicPr>
            <a:picLocks noChangeAspect="1" noChangeArrowheads="1"/>
          </p:cNvPicPr>
          <p:nvPr/>
        </p:nvPicPr>
        <p:blipFill>
          <a:blip r:embed="rId3" cstate="print"/>
          <a:srcRect/>
          <a:stretch>
            <a:fillRect/>
          </a:stretch>
        </p:blipFill>
        <p:spPr bwMode="auto">
          <a:xfrm>
            <a:off x="382588" y="1414463"/>
            <a:ext cx="8378825" cy="4027487"/>
          </a:xfrm>
          <a:prstGeom prst="rect">
            <a:avLst/>
          </a:prstGeom>
          <a:noFill/>
          <a:ln w="9525">
            <a:noFill/>
            <a:miter lim="800000"/>
            <a:headEnd/>
            <a:tailEnd/>
          </a:ln>
        </p:spPr>
      </p:pic>
      <p:sp>
        <p:nvSpPr>
          <p:cNvPr id="4" name="TextBox 3"/>
          <p:cNvSpPr txBox="1"/>
          <p:nvPr/>
        </p:nvSpPr>
        <p:spPr>
          <a:xfrm>
            <a:off x="1447800" y="5715000"/>
            <a:ext cx="4414991" cy="461665"/>
          </a:xfrm>
          <a:prstGeom prst="rect">
            <a:avLst/>
          </a:prstGeom>
          <a:noFill/>
        </p:spPr>
        <p:txBody>
          <a:bodyPr wrap="none" rtlCol="0">
            <a:spAutoFit/>
          </a:bodyPr>
          <a:lstStyle/>
          <a:p>
            <a:r>
              <a:rPr lang="en-US" dirty="0" smtClean="0">
                <a:latin typeface="Arial" pitchFamily="34" charset="0"/>
                <a:cs typeface="Arial" pitchFamily="34" charset="0"/>
              </a:rPr>
              <a:t>Deleterious  Neutral  Beneficial</a:t>
            </a:r>
            <a:endParaRPr lang="en-US"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93725" y="496888"/>
            <a:ext cx="6498895" cy="830997"/>
          </a:xfrm>
          <a:prstGeom prst="rect">
            <a:avLst/>
          </a:prstGeom>
          <a:noFill/>
          <a:ln w="9525">
            <a:noFill/>
            <a:miter lim="800000"/>
            <a:headEnd/>
            <a:tailEnd/>
          </a:ln>
          <a:effectLst/>
        </p:spPr>
        <p:txBody>
          <a:bodyPr wrap="none">
            <a:spAutoFit/>
          </a:bodyPr>
          <a:lstStyle/>
          <a:p>
            <a:r>
              <a:rPr lang="en-US">
                <a:latin typeface="Arial" pitchFamily="34" charset="0"/>
                <a:cs typeface="Arial" pitchFamily="34" charset="0"/>
              </a:rPr>
              <a:t>Selection of D. melanogaster for resistance to </a:t>
            </a:r>
          </a:p>
          <a:p>
            <a:r>
              <a:rPr lang="en-US">
                <a:latin typeface="Arial" pitchFamily="34" charset="0"/>
                <a:cs typeface="Arial" pitchFamily="34" charset="0"/>
              </a:rPr>
              <a:t>ethanol fumes in Large vs. Small populations</a:t>
            </a:r>
          </a:p>
        </p:txBody>
      </p:sp>
      <p:pic>
        <p:nvPicPr>
          <p:cNvPr id="27651" name="Picture 3" descr="Weber"/>
          <p:cNvPicPr>
            <a:picLocks noChangeAspect="1" noChangeArrowheads="1"/>
          </p:cNvPicPr>
          <p:nvPr/>
        </p:nvPicPr>
        <p:blipFill>
          <a:blip r:embed="rId3" cstate="print"/>
          <a:srcRect l="28882" t="6963" r="20399" b="34200"/>
          <a:stretch>
            <a:fillRect/>
          </a:stretch>
        </p:blipFill>
        <p:spPr bwMode="auto">
          <a:xfrm>
            <a:off x="1752600" y="1447800"/>
            <a:ext cx="5257800" cy="4191000"/>
          </a:xfrm>
          <a:prstGeom prst="rect">
            <a:avLst/>
          </a:prstGeom>
          <a:noFill/>
        </p:spPr>
      </p:pic>
      <p:sp>
        <p:nvSpPr>
          <p:cNvPr id="27653" name="Text Box 5"/>
          <p:cNvSpPr txBox="1">
            <a:spLocks noChangeArrowheads="1"/>
          </p:cNvSpPr>
          <p:nvPr/>
        </p:nvSpPr>
        <p:spPr bwMode="auto">
          <a:xfrm>
            <a:off x="3260725" y="5678488"/>
            <a:ext cx="1709122" cy="461665"/>
          </a:xfrm>
          <a:prstGeom prst="rect">
            <a:avLst/>
          </a:prstGeom>
          <a:noFill/>
          <a:ln w="9525">
            <a:noFill/>
            <a:miter lim="800000"/>
            <a:headEnd/>
            <a:tailEnd/>
          </a:ln>
          <a:effectLst/>
        </p:spPr>
        <p:txBody>
          <a:bodyPr wrap="none">
            <a:spAutoFit/>
          </a:bodyPr>
          <a:lstStyle/>
          <a:p>
            <a:r>
              <a:rPr lang="en-US">
                <a:latin typeface="Arial" pitchFamily="34" charset="0"/>
                <a:cs typeface="Arial" pitchFamily="34" charset="0"/>
              </a:rPr>
              <a:t>Generation</a:t>
            </a:r>
          </a:p>
        </p:txBody>
      </p:sp>
      <p:sp>
        <p:nvSpPr>
          <p:cNvPr id="27654" name="Text Box 6"/>
          <p:cNvSpPr txBox="1">
            <a:spLocks noChangeArrowheads="1"/>
          </p:cNvSpPr>
          <p:nvPr/>
        </p:nvSpPr>
        <p:spPr bwMode="auto">
          <a:xfrm rot="-5400000">
            <a:off x="-243644" y="3299768"/>
            <a:ext cx="3078087" cy="461665"/>
          </a:xfrm>
          <a:prstGeom prst="rect">
            <a:avLst/>
          </a:prstGeom>
          <a:noFill/>
          <a:ln w="9525">
            <a:noFill/>
            <a:miter lim="800000"/>
            <a:headEnd/>
            <a:tailEnd/>
          </a:ln>
          <a:effectLst/>
        </p:spPr>
        <p:txBody>
          <a:bodyPr wrap="none">
            <a:spAutoFit/>
          </a:bodyPr>
          <a:lstStyle/>
          <a:p>
            <a:r>
              <a:rPr lang="en-US">
                <a:latin typeface="Arial" pitchFamily="34" charset="0"/>
                <a:cs typeface="Arial" pitchFamily="34" charset="0"/>
              </a:rPr>
              <a:t>Resistance (minutes)</a:t>
            </a:r>
          </a:p>
        </p:txBody>
      </p:sp>
      <p:sp>
        <p:nvSpPr>
          <p:cNvPr id="27655" name="Text Box 7"/>
          <p:cNvSpPr txBox="1">
            <a:spLocks noChangeArrowheads="1"/>
          </p:cNvSpPr>
          <p:nvPr/>
        </p:nvSpPr>
        <p:spPr bwMode="auto">
          <a:xfrm>
            <a:off x="5943600" y="1371600"/>
            <a:ext cx="1370013" cy="336550"/>
          </a:xfrm>
          <a:prstGeom prst="rect">
            <a:avLst/>
          </a:prstGeom>
          <a:noFill/>
          <a:ln w="9525">
            <a:noFill/>
            <a:miter lim="800000"/>
            <a:headEnd/>
            <a:tailEnd/>
          </a:ln>
          <a:effectLst/>
        </p:spPr>
        <p:txBody>
          <a:bodyPr wrap="none">
            <a:spAutoFit/>
          </a:bodyPr>
          <a:lstStyle/>
          <a:p>
            <a:r>
              <a:rPr lang="en-US" sz="1600">
                <a:latin typeface="Arial" pitchFamily="34" charset="0"/>
                <a:cs typeface="Arial" pitchFamily="34" charset="0"/>
              </a:rPr>
              <a:t>Weber, 1992</a:t>
            </a:r>
          </a:p>
        </p:txBody>
      </p:sp>
      <p:sp>
        <p:nvSpPr>
          <p:cNvPr id="27656" name="Text Box 8"/>
          <p:cNvSpPr txBox="1">
            <a:spLocks noChangeArrowheads="1"/>
          </p:cNvSpPr>
          <p:nvPr/>
        </p:nvSpPr>
        <p:spPr bwMode="auto">
          <a:xfrm>
            <a:off x="6994525" y="2020888"/>
            <a:ext cx="1510350" cy="830997"/>
          </a:xfrm>
          <a:prstGeom prst="rect">
            <a:avLst/>
          </a:prstGeom>
          <a:noFill/>
          <a:ln w="9525">
            <a:noFill/>
            <a:miter lim="800000"/>
            <a:headEnd/>
            <a:tailEnd/>
          </a:ln>
          <a:effectLst/>
        </p:spPr>
        <p:txBody>
          <a:bodyPr wrap="none">
            <a:spAutoFit/>
          </a:bodyPr>
          <a:lstStyle/>
          <a:p>
            <a:r>
              <a:rPr lang="en-US">
                <a:latin typeface="Arial" pitchFamily="34" charset="0"/>
                <a:cs typeface="Arial" pitchFamily="34" charset="0"/>
              </a:rPr>
              <a:t>L = Large</a:t>
            </a:r>
          </a:p>
          <a:p>
            <a:r>
              <a:rPr lang="en-US">
                <a:latin typeface="Arial" pitchFamily="34" charset="0"/>
                <a:cs typeface="Arial" pitchFamily="34" charset="0"/>
              </a:rPr>
              <a:t>S = Small</a:t>
            </a:r>
          </a:p>
        </p:txBody>
      </p:sp>
      <p:sp>
        <p:nvSpPr>
          <p:cNvPr id="27657" name="Text Box 9"/>
          <p:cNvSpPr txBox="1">
            <a:spLocks noChangeArrowheads="1"/>
          </p:cNvSpPr>
          <p:nvPr/>
        </p:nvSpPr>
        <p:spPr bwMode="auto">
          <a:xfrm>
            <a:off x="1127125" y="6059488"/>
            <a:ext cx="6264857" cy="461665"/>
          </a:xfrm>
          <a:prstGeom prst="rect">
            <a:avLst/>
          </a:prstGeom>
          <a:noFill/>
          <a:ln w="9525">
            <a:noFill/>
            <a:miter lim="800000"/>
            <a:headEnd/>
            <a:tailEnd/>
          </a:ln>
          <a:effectLst/>
        </p:spPr>
        <p:txBody>
          <a:bodyPr wrap="none">
            <a:spAutoFit/>
          </a:bodyPr>
          <a:lstStyle/>
          <a:p>
            <a:r>
              <a:rPr lang="en-US">
                <a:latin typeface="Arial" pitchFamily="34" charset="0"/>
                <a:cs typeface="Arial" pitchFamily="34" charset="0"/>
              </a:rPr>
              <a:t>Consider response to global climate change!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7" descr="Figure_06_00_L"/>
          <p:cNvPicPr>
            <a:picLocks noChangeAspect="1" noChangeArrowheads="1"/>
          </p:cNvPicPr>
          <p:nvPr/>
        </p:nvPicPr>
        <p:blipFill>
          <a:blip r:embed="rId2" cstate="print"/>
          <a:srcRect/>
          <a:stretch>
            <a:fillRect/>
          </a:stretch>
        </p:blipFill>
        <p:spPr bwMode="auto">
          <a:xfrm>
            <a:off x="1066800" y="914400"/>
            <a:ext cx="5715000" cy="5523510"/>
          </a:xfrm>
          <a:prstGeom prst="rect">
            <a:avLst/>
          </a:prstGeom>
          <a:noFill/>
          <a:ln w="9525">
            <a:noFill/>
            <a:miter lim="800000"/>
            <a:headEnd/>
            <a:tailEnd/>
          </a:ln>
        </p:spPr>
      </p:pic>
      <p:sp>
        <p:nvSpPr>
          <p:cNvPr id="5" name="TextBox 4"/>
          <p:cNvSpPr txBox="1"/>
          <p:nvPr/>
        </p:nvSpPr>
        <p:spPr>
          <a:xfrm>
            <a:off x="0" y="0"/>
            <a:ext cx="9144000" cy="769441"/>
          </a:xfrm>
          <a:prstGeom prst="rect">
            <a:avLst/>
          </a:prstGeom>
          <a:noFill/>
        </p:spPr>
        <p:txBody>
          <a:bodyPr wrap="square" rtlCol="0">
            <a:spAutoFit/>
          </a:bodyPr>
          <a:lstStyle/>
          <a:p>
            <a:pPr algn="ctr"/>
            <a:r>
              <a:rPr lang="en-US" sz="2200" dirty="0" smtClean="0">
                <a:latin typeface="Arial Black" pitchFamily="34" charset="0"/>
              </a:rPr>
              <a:t>17 – 20 Percent Amino Acid Substitutions Due to Positive Selection*** </a:t>
            </a:r>
            <a:r>
              <a:rPr lang="en-US" sz="1800" dirty="0" smtClean="0">
                <a:latin typeface="Arial Black" pitchFamily="34" charset="0"/>
              </a:rPr>
              <a:t>(adapted from Fay, 2011 by Herron and Freeman 2013)</a:t>
            </a:r>
            <a:endParaRPr lang="en-US" sz="2200" dirty="0">
              <a:latin typeface="Arial Black" pitchFamily="34" charset="0"/>
            </a:endParaRPr>
          </a:p>
        </p:txBody>
      </p:sp>
      <p:grpSp>
        <p:nvGrpSpPr>
          <p:cNvPr id="13" name="Group 12"/>
          <p:cNvGrpSpPr/>
          <p:nvPr/>
        </p:nvGrpSpPr>
        <p:grpSpPr>
          <a:xfrm>
            <a:off x="6629400" y="2510135"/>
            <a:ext cx="2200444" cy="1223665"/>
            <a:chOff x="6858000" y="2438400"/>
            <a:chExt cx="2200444" cy="1223665"/>
          </a:xfrm>
        </p:grpSpPr>
        <p:sp>
          <p:nvSpPr>
            <p:cNvPr id="6" name="TextBox 5"/>
            <p:cNvSpPr txBox="1"/>
            <p:nvPr/>
          </p:nvSpPr>
          <p:spPr>
            <a:xfrm>
              <a:off x="6858000" y="2667000"/>
              <a:ext cx="378630" cy="461665"/>
            </a:xfrm>
            <a:prstGeom prst="rect">
              <a:avLst/>
            </a:prstGeom>
            <a:noFill/>
          </p:spPr>
          <p:txBody>
            <a:bodyPr wrap="none" rtlCol="0">
              <a:spAutoFit/>
            </a:bodyPr>
            <a:lstStyle/>
            <a:p>
              <a:r>
                <a:rPr lang="en-US" b="1" dirty="0" smtClean="0">
                  <a:latin typeface="Symbol MT" pitchFamily="18" charset="2"/>
                  <a:cs typeface="Arial" pitchFamily="34" charset="0"/>
                </a:rPr>
                <a:t>a</a:t>
              </a:r>
              <a:endParaRPr lang="en-US" b="1" dirty="0">
                <a:latin typeface="Symbol MT" pitchFamily="18" charset="2"/>
                <a:cs typeface="Arial" pitchFamily="34" charset="0"/>
              </a:endParaRPr>
            </a:p>
          </p:txBody>
        </p:sp>
        <p:grpSp>
          <p:nvGrpSpPr>
            <p:cNvPr id="12" name="Group 11"/>
            <p:cNvGrpSpPr/>
            <p:nvPr/>
          </p:nvGrpSpPr>
          <p:grpSpPr>
            <a:xfrm>
              <a:off x="7162800" y="2438400"/>
              <a:ext cx="1895644" cy="1223665"/>
              <a:chOff x="7620000" y="2819400"/>
              <a:chExt cx="1895644" cy="1223665"/>
            </a:xfrm>
          </p:grpSpPr>
          <p:sp>
            <p:nvSpPr>
              <p:cNvPr id="7" name="TextBox 6"/>
              <p:cNvSpPr txBox="1"/>
              <p:nvPr/>
            </p:nvSpPr>
            <p:spPr>
              <a:xfrm>
                <a:off x="7620000" y="3048000"/>
                <a:ext cx="893193" cy="461665"/>
              </a:xfrm>
              <a:prstGeom prst="rect">
                <a:avLst/>
              </a:prstGeom>
              <a:noFill/>
            </p:spPr>
            <p:txBody>
              <a:bodyPr wrap="none" rtlCol="0">
                <a:spAutoFit/>
              </a:bodyPr>
              <a:lstStyle/>
              <a:p>
                <a:r>
                  <a:rPr lang="en-US" b="1" dirty="0" smtClean="0">
                    <a:latin typeface="Arial" pitchFamily="34" charset="0"/>
                    <a:cs typeface="Arial" pitchFamily="34" charset="0"/>
                  </a:rPr>
                  <a:t>= 1 - </a:t>
                </a:r>
                <a:endParaRPr lang="en-US" b="1" dirty="0">
                  <a:latin typeface="Arial" pitchFamily="34" charset="0"/>
                  <a:cs typeface="Arial" pitchFamily="34" charset="0"/>
                </a:endParaRPr>
              </a:p>
            </p:txBody>
          </p:sp>
          <p:sp>
            <p:nvSpPr>
              <p:cNvPr id="8" name="TextBox 7"/>
              <p:cNvSpPr txBox="1"/>
              <p:nvPr/>
            </p:nvSpPr>
            <p:spPr>
              <a:xfrm>
                <a:off x="8382000" y="2819400"/>
                <a:ext cx="1133644" cy="461665"/>
              </a:xfrm>
              <a:prstGeom prst="rect">
                <a:avLst/>
              </a:prstGeom>
              <a:noFill/>
            </p:spPr>
            <p:txBody>
              <a:bodyPr wrap="none" rtlCol="0">
                <a:spAutoFit/>
              </a:bodyPr>
              <a:lstStyle/>
              <a:p>
                <a:r>
                  <a:rPr lang="en-US" b="1" dirty="0" smtClean="0">
                    <a:latin typeface="Arial" pitchFamily="34" charset="0"/>
                    <a:cs typeface="Arial" pitchFamily="34" charset="0"/>
                  </a:rPr>
                  <a:t>(</a:t>
                </a:r>
                <a:r>
                  <a:rPr lang="en-US" b="1" dirty="0" err="1" smtClean="0">
                    <a:latin typeface="Arial" pitchFamily="34" charset="0"/>
                    <a:cs typeface="Arial" pitchFamily="34" charset="0"/>
                  </a:rPr>
                  <a:t>p</a:t>
                </a:r>
                <a:r>
                  <a:rPr lang="en-US" b="1" baseline="-25000" dirty="0" err="1" smtClean="0">
                    <a:latin typeface="Arial" pitchFamily="34" charset="0"/>
                    <a:cs typeface="Arial" pitchFamily="34" charset="0"/>
                  </a:rPr>
                  <a:t>N</a:t>
                </a:r>
                <a:r>
                  <a:rPr lang="en-US" b="1" dirty="0" smtClean="0">
                    <a:latin typeface="Arial" pitchFamily="34" charset="0"/>
                    <a:cs typeface="Arial" pitchFamily="34" charset="0"/>
                  </a:rPr>
                  <a:t>/</a:t>
                </a:r>
                <a:r>
                  <a:rPr lang="en-US" b="1" dirty="0" err="1" smtClean="0">
                    <a:latin typeface="Arial" pitchFamily="34" charset="0"/>
                    <a:cs typeface="Arial" pitchFamily="34" charset="0"/>
                  </a:rPr>
                  <a:t>p</a:t>
                </a:r>
                <a:r>
                  <a:rPr lang="en-US" b="1" baseline="-25000" dirty="0" err="1" smtClean="0">
                    <a:latin typeface="Arial" pitchFamily="34" charset="0"/>
                    <a:cs typeface="Arial" pitchFamily="34" charset="0"/>
                  </a:rPr>
                  <a:t>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9" name="TextBox 8"/>
              <p:cNvSpPr txBox="1"/>
              <p:nvPr/>
            </p:nvSpPr>
            <p:spPr>
              <a:xfrm>
                <a:off x="8382000" y="3581400"/>
                <a:ext cx="1133644" cy="461665"/>
              </a:xfrm>
              <a:prstGeom prst="rect">
                <a:avLst/>
              </a:prstGeom>
              <a:noFill/>
            </p:spPr>
            <p:txBody>
              <a:bodyPr wrap="none" rtlCol="0">
                <a:spAutoFit/>
              </a:bodyPr>
              <a:lstStyle/>
              <a:p>
                <a:r>
                  <a:rPr lang="en-US" b="1" dirty="0" smtClean="0">
                    <a:latin typeface="Arial" pitchFamily="34" charset="0"/>
                    <a:cs typeface="Arial" pitchFamily="34" charset="0"/>
                  </a:rPr>
                  <a:t>(</a:t>
                </a:r>
                <a:r>
                  <a:rPr lang="en-US" b="1" dirty="0" err="1" smtClean="0">
                    <a:latin typeface="Arial" pitchFamily="34" charset="0"/>
                    <a:cs typeface="Arial" pitchFamily="34" charset="0"/>
                  </a:rPr>
                  <a:t>d</a:t>
                </a:r>
                <a:r>
                  <a:rPr lang="en-US" b="1" baseline="-25000" dirty="0" err="1" smtClean="0">
                    <a:latin typeface="Arial" pitchFamily="34" charset="0"/>
                    <a:cs typeface="Arial" pitchFamily="34" charset="0"/>
                  </a:rPr>
                  <a:t>N</a:t>
                </a:r>
                <a:r>
                  <a:rPr lang="en-US" b="1" dirty="0" smtClean="0">
                    <a:latin typeface="Arial" pitchFamily="34" charset="0"/>
                    <a:cs typeface="Arial" pitchFamily="34" charset="0"/>
                  </a:rPr>
                  <a:t>/</a:t>
                </a:r>
                <a:r>
                  <a:rPr lang="en-US" b="1" dirty="0" err="1" smtClean="0">
                    <a:latin typeface="Arial" pitchFamily="34" charset="0"/>
                    <a:cs typeface="Arial" pitchFamily="34" charset="0"/>
                  </a:rPr>
                  <a:t>d</a:t>
                </a:r>
                <a:r>
                  <a:rPr lang="en-US" b="1" baseline="-25000" dirty="0" err="1" smtClean="0">
                    <a:latin typeface="Arial" pitchFamily="34" charset="0"/>
                    <a:cs typeface="Arial" pitchFamily="34" charset="0"/>
                  </a:rPr>
                  <a:t>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cxnSp>
            <p:nvCxnSpPr>
              <p:cNvPr id="11" name="Straight Connector 10"/>
              <p:cNvCxnSpPr/>
              <p:nvPr/>
            </p:nvCxnSpPr>
            <p:spPr bwMode="auto">
              <a:xfrm>
                <a:off x="8382000" y="34290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14" name="TextBox 13"/>
          <p:cNvSpPr txBox="1"/>
          <p:nvPr/>
        </p:nvSpPr>
        <p:spPr>
          <a:xfrm>
            <a:off x="2590800" y="6396335"/>
            <a:ext cx="3775393" cy="461665"/>
          </a:xfrm>
          <a:prstGeom prst="rect">
            <a:avLst/>
          </a:prstGeom>
          <a:noFill/>
        </p:spPr>
        <p:txBody>
          <a:bodyPr wrap="none" rtlCol="0">
            <a:spAutoFit/>
          </a:bodyPr>
          <a:lstStyle/>
          <a:p>
            <a:r>
              <a:rPr lang="en-US" b="1" dirty="0" smtClean="0">
                <a:latin typeface="Arial" pitchFamily="34" charset="0"/>
                <a:cs typeface="Arial" pitchFamily="34" charset="0"/>
              </a:rPr>
              <a:t>*** Mechanism Unknown</a:t>
            </a:r>
            <a:endParaRPr lang="en-US" b="1"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smtClean="0">
                <a:latin typeface="Arial" charset="0"/>
                <a:cs typeface="Arial" charset="0"/>
              </a:rPr>
              <a:t>V. Inbreeding</a:t>
            </a:r>
          </a:p>
        </p:txBody>
      </p:sp>
      <p:sp>
        <p:nvSpPr>
          <p:cNvPr id="43011" name="Rectangle 3"/>
          <p:cNvSpPr>
            <a:spLocks noGrp="1" noChangeArrowheads="1"/>
          </p:cNvSpPr>
          <p:nvPr>
            <p:ph type="body" idx="1"/>
          </p:nvPr>
        </p:nvSpPr>
        <p:spPr/>
        <p:txBody>
          <a:bodyPr/>
          <a:lstStyle/>
          <a:p>
            <a:pPr eaLnBrk="1" hangingPunct="1"/>
            <a:r>
              <a:rPr lang="en-US" smtClean="0">
                <a:latin typeface="Arial" charset="0"/>
                <a:cs typeface="Arial" charset="0"/>
              </a:rPr>
              <a:t>Drift can lead to inbreeding</a:t>
            </a:r>
          </a:p>
          <a:p>
            <a:pPr eaLnBrk="1" hangingPunct="1"/>
            <a:r>
              <a:rPr lang="en-US" smtClean="0">
                <a:latin typeface="Arial" charset="0"/>
                <a:cs typeface="Arial" charset="0"/>
              </a:rPr>
              <a:t>Drift and inbreeding can have the same </a:t>
            </a:r>
          </a:p>
          <a:p>
            <a:pPr eaLnBrk="1" hangingPunct="1">
              <a:buFontTx/>
              <a:buNone/>
            </a:pPr>
            <a:r>
              <a:rPr lang="en-US" smtClean="0">
                <a:latin typeface="Arial" charset="0"/>
                <a:cs typeface="Arial" charset="0"/>
              </a:rPr>
              <a:t>      consequences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0" y="777875"/>
            <a:ext cx="9169400" cy="6048375"/>
          </a:xfrm>
          <a:prstGeom prst="rect">
            <a:avLst/>
          </a:prstGeom>
          <a:noFill/>
          <a:ln w="9525">
            <a:noFill/>
            <a:miter lim="800000"/>
            <a:headEnd/>
            <a:tailEnd/>
          </a:ln>
        </p:spPr>
        <p:txBody>
          <a:bodyPr wrap="none" anchor="ctr">
            <a:spAutoFit/>
          </a:bodyPr>
          <a:lstStyle/>
          <a:p>
            <a:pPr algn="just" eaLnBrk="1" hangingPunct="1"/>
            <a:r>
              <a:rPr lang="en-US" sz="1400">
                <a:latin typeface="Arial" charset="0"/>
              </a:rPr>
              <a:t>1 And HaShem spoke unto Moses, saying:</a:t>
            </a:r>
          </a:p>
          <a:p>
            <a:pPr algn="just"/>
            <a:r>
              <a:rPr lang="en-US" sz="1400">
                <a:latin typeface="Arial" charset="0"/>
              </a:rPr>
              <a:t>2 Speak unto the children of Israel, and say unto them: I am HaShem your G-d.</a:t>
            </a:r>
          </a:p>
          <a:p>
            <a:pPr algn="just"/>
            <a:r>
              <a:rPr lang="en-US" sz="1400">
                <a:latin typeface="Arial" charset="0"/>
              </a:rPr>
              <a:t>3 After the doings of the land of Egypt, wherein ye dwelt, shall ye not do; </a:t>
            </a:r>
          </a:p>
          <a:p>
            <a:pPr algn="just"/>
            <a:r>
              <a:rPr lang="en-US" sz="1400">
                <a:latin typeface="Arial" charset="0"/>
              </a:rPr>
              <a:t>           and after the doings of the land of Canaan, whither I bring you, shall ye not do; </a:t>
            </a:r>
          </a:p>
          <a:p>
            <a:pPr algn="just"/>
            <a:r>
              <a:rPr lang="en-US" sz="1400">
                <a:latin typeface="Arial" charset="0"/>
              </a:rPr>
              <a:t>            neither shall ye walk in their statutes.</a:t>
            </a:r>
          </a:p>
          <a:p>
            <a:pPr algn="just"/>
            <a:r>
              <a:rPr lang="en-US" sz="1400">
                <a:latin typeface="Arial" charset="0"/>
              </a:rPr>
              <a:t>4 Mine ordinances shall ye do, and My statutes shall ye keep, to walk therein: I am HaShem your G-d.</a:t>
            </a:r>
          </a:p>
          <a:p>
            <a:pPr algn="just"/>
            <a:r>
              <a:rPr lang="en-US" sz="1400">
                <a:latin typeface="Arial" charset="0"/>
              </a:rPr>
              <a:t>5 Ye shall therefore keep My statutes, and Mine ordinances, which if a man do, </a:t>
            </a:r>
          </a:p>
          <a:p>
            <a:pPr algn="just"/>
            <a:r>
              <a:rPr lang="en-US" sz="1400">
                <a:latin typeface="Arial" charset="0"/>
              </a:rPr>
              <a:t>            he shall live by them: I am HaShem.</a:t>
            </a:r>
          </a:p>
          <a:p>
            <a:pPr algn="just"/>
            <a:r>
              <a:rPr lang="en-US" sz="1400">
                <a:latin typeface="Arial" charset="0"/>
              </a:rPr>
              <a:t>6 None of you shall approach to any that is near of kin to him, to uncover their nakedness. I am HaShem.</a:t>
            </a:r>
          </a:p>
          <a:p>
            <a:pPr algn="just"/>
            <a:r>
              <a:rPr lang="en-US" sz="1400">
                <a:latin typeface="Arial" charset="0"/>
              </a:rPr>
              <a:t>7 The nakedness of thy father, and the nakedness of thy mother, shalt thou not uncover:</a:t>
            </a:r>
          </a:p>
          <a:p>
            <a:pPr algn="just"/>
            <a:r>
              <a:rPr lang="en-US" sz="1400">
                <a:latin typeface="Arial" charset="0"/>
              </a:rPr>
              <a:t>            she is thy mother; thou shalt not uncover her nakedness. = Parent-Offspring, MUTATION (1/4)</a:t>
            </a:r>
          </a:p>
          <a:p>
            <a:pPr algn="just"/>
            <a:r>
              <a:rPr lang="en-US" sz="1400">
                <a:latin typeface="Arial" charset="0"/>
              </a:rPr>
              <a:t>8 The nakedness of thy father's wife shalt thou not uncover: it is thy father's nakedness. FAMILY DYNAMICS</a:t>
            </a:r>
          </a:p>
          <a:p>
            <a:pPr algn="just"/>
            <a:r>
              <a:rPr lang="en-US" sz="1400">
                <a:latin typeface="Arial" charset="0"/>
              </a:rPr>
              <a:t>9 The nakedness of thy sister, the daughter of thy father, or the daughter of thy mother, </a:t>
            </a:r>
          </a:p>
          <a:p>
            <a:pPr algn="just"/>
            <a:r>
              <a:rPr lang="en-US" sz="1400">
                <a:latin typeface="Arial" charset="0"/>
              </a:rPr>
              <a:t>           whether born at home, or born abroad, even their nakedness thou shalt not uncover. = Full/half sib</a:t>
            </a:r>
          </a:p>
          <a:p>
            <a:pPr algn="just"/>
            <a:r>
              <a:rPr lang="en-US" sz="1400">
                <a:latin typeface="Arial" charset="0"/>
              </a:rPr>
              <a:t>           MUTATION (1/4, 1/8)</a:t>
            </a:r>
          </a:p>
          <a:p>
            <a:pPr algn="just"/>
            <a:r>
              <a:rPr lang="en-US" sz="1400">
                <a:latin typeface="Arial" charset="0"/>
              </a:rPr>
              <a:t>10 The nakedness of thy son's daughter, or of thy daughter's daughter, even their nakedness </a:t>
            </a:r>
          </a:p>
          <a:p>
            <a:pPr algn="just"/>
            <a:r>
              <a:rPr lang="en-US" sz="1400">
                <a:latin typeface="Arial" charset="0"/>
              </a:rPr>
              <a:t>           thou shalt not uncover; for theirs is thine own nakedness. = Grandparent-Grandchild, MUTATION (1/8)</a:t>
            </a:r>
          </a:p>
          <a:p>
            <a:pPr algn="just"/>
            <a:r>
              <a:rPr lang="en-US" sz="1400">
                <a:latin typeface="Arial" charset="0"/>
              </a:rPr>
              <a:t>11 The nakedness of thy father's wife's daughter, begotten of thy father, she is thy sister, </a:t>
            </a:r>
          </a:p>
          <a:p>
            <a:pPr algn="just"/>
            <a:r>
              <a:rPr lang="en-US" sz="1400">
                <a:latin typeface="Arial" charset="0"/>
              </a:rPr>
              <a:t>           thou shalt not uncover her nakedness. = half sib, MUTATION (1/8)</a:t>
            </a:r>
          </a:p>
          <a:p>
            <a:pPr algn="just"/>
            <a:r>
              <a:rPr lang="en-US" sz="1400">
                <a:latin typeface="Arial" charset="0"/>
              </a:rPr>
              <a:t>12 Thou shalt not uncover the nakedness of thy father's sister: she is thy father's near kinswoman. = Aunt-nephew,</a:t>
            </a:r>
          </a:p>
          <a:p>
            <a:pPr algn="just"/>
            <a:r>
              <a:rPr lang="en-US" sz="1400">
                <a:latin typeface="Arial" charset="0"/>
              </a:rPr>
              <a:t>           MUTATION (1/8)</a:t>
            </a:r>
          </a:p>
          <a:p>
            <a:pPr algn="just"/>
            <a:r>
              <a:rPr lang="en-US" sz="1400">
                <a:latin typeface="Arial" charset="0"/>
              </a:rPr>
              <a:t>13 Thou shalt not uncover the nakedness of thy mother's sister; </a:t>
            </a:r>
          </a:p>
          <a:p>
            <a:pPr algn="just"/>
            <a:r>
              <a:rPr lang="en-US" sz="1400">
                <a:latin typeface="Arial" charset="0"/>
              </a:rPr>
              <a:t>           for she is thy mother's near kinswoman. = Aunt-Nephew MUTATION (1/8)</a:t>
            </a:r>
          </a:p>
          <a:p>
            <a:pPr algn="just"/>
            <a:r>
              <a:rPr lang="en-US" sz="1400">
                <a:latin typeface="Arial" charset="0"/>
              </a:rPr>
              <a:t>14 Thou shalt not uncover the nakedness of thy fathers brother (niece-uncle) MUTATION (1/8), </a:t>
            </a:r>
          </a:p>
          <a:p>
            <a:pPr algn="just"/>
            <a:r>
              <a:rPr lang="en-US" sz="1400">
                <a:latin typeface="Arial" charset="0"/>
              </a:rPr>
              <a:t>         thou shalt not approach to his wife she is thine aunt (nephew-unrelated aunt). </a:t>
            </a:r>
          </a:p>
          <a:p>
            <a:pPr algn="just"/>
            <a:r>
              <a:rPr lang="en-US" sz="1400">
                <a:latin typeface="Arial" charset="0"/>
              </a:rPr>
              <a:t>15 Thou shalt not uncover the nakedness of thy daughter-in-law: she is thy son' wife; </a:t>
            </a:r>
          </a:p>
          <a:p>
            <a:pPr algn="just"/>
            <a:r>
              <a:rPr lang="en-US" sz="1400">
                <a:latin typeface="Arial" charset="0"/>
              </a:rPr>
              <a:t>          thou shalt not uncover her nakedness. FAMILY DYNAMICS</a:t>
            </a:r>
          </a:p>
          <a:p>
            <a:pPr algn="just"/>
            <a:r>
              <a:rPr lang="en-US" sz="1400">
                <a:latin typeface="Arial" charset="0"/>
              </a:rPr>
              <a:t>16 Thou shalt not uncover the nakedness of thy brother's wife: it is thy brother's nakedness. FAMILY DYNAMICS</a:t>
            </a:r>
          </a:p>
        </p:txBody>
      </p:sp>
      <p:sp>
        <p:nvSpPr>
          <p:cNvPr id="44035" name="Rectangle 4"/>
          <p:cNvSpPr>
            <a:spLocks noChangeArrowheads="1"/>
          </p:cNvSpPr>
          <p:nvPr/>
        </p:nvSpPr>
        <p:spPr bwMode="auto">
          <a:xfrm>
            <a:off x="3443288" y="0"/>
            <a:ext cx="1100137" cy="1004888"/>
          </a:xfrm>
          <a:prstGeom prst="rect">
            <a:avLst/>
          </a:prstGeom>
          <a:noFill/>
          <a:ln w="9525">
            <a:noFill/>
            <a:miter lim="800000"/>
            <a:headEnd/>
            <a:tailEnd/>
          </a:ln>
        </p:spPr>
        <p:txBody>
          <a:bodyPr wrap="none" anchor="ctr">
            <a:spAutoFit/>
          </a:bodyPr>
          <a:lstStyle/>
          <a:p>
            <a:pPr algn="ctr" eaLnBrk="1" hangingPunct="1"/>
            <a:r>
              <a:rPr lang="en-US" sz="1400" b="1">
                <a:latin typeface="Arial" charset="0"/>
              </a:rPr>
              <a:t>Leviticus</a:t>
            </a:r>
          </a:p>
          <a:p>
            <a:pPr algn="ctr" eaLnBrk="1" hangingPunct="1"/>
            <a:endParaRPr lang="en-US" sz="1400" b="1">
              <a:latin typeface="Arial" charset="0"/>
            </a:endParaRPr>
          </a:p>
          <a:p>
            <a:pPr algn="ctr" eaLnBrk="1" hangingPunct="1"/>
            <a:r>
              <a:rPr lang="en-US" sz="1400" b="1">
                <a:latin typeface="Arial" charset="0"/>
              </a:rPr>
              <a:t>Chapter 18</a:t>
            </a:r>
          </a:p>
          <a:p>
            <a:pPr algn="ctr"/>
            <a:endParaRPr lang="en-US" sz="1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0"/>
            <a:ext cx="8229600" cy="1143000"/>
          </a:xfrm>
        </p:spPr>
        <p:txBody>
          <a:bodyPr/>
          <a:lstStyle/>
          <a:p>
            <a:pPr eaLnBrk="1" hangingPunct="1"/>
            <a:r>
              <a:rPr lang="en-US" sz="4000" smtClean="0"/>
              <a:t>Torah: Prohibited Matings </a:t>
            </a:r>
            <a:br>
              <a:rPr lang="en-US" sz="4000" smtClean="0"/>
            </a:br>
            <a:r>
              <a:rPr lang="en-US" sz="4000" smtClean="0"/>
              <a:t>And </a:t>
            </a:r>
            <a:r>
              <a:rPr lang="en-US" sz="4000" smtClean="0">
                <a:solidFill>
                  <a:srgbClr val="FF0000"/>
                </a:solidFill>
              </a:rPr>
              <a:t>Allowable</a:t>
            </a:r>
            <a:r>
              <a:rPr lang="en-US" sz="4000" smtClean="0"/>
              <a:t> Matings</a:t>
            </a:r>
          </a:p>
        </p:txBody>
      </p:sp>
      <p:sp>
        <p:nvSpPr>
          <p:cNvPr id="45059" name="Rectangle 3"/>
          <p:cNvSpPr>
            <a:spLocks noGrp="1" noChangeArrowheads="1"/>
          </p:cNvSpPr>
          <p:nvPr>
            <p:ph type="body" idx="1"/>
          </p:nvPr>
        </p:nvSpPr>
        <p:spPr>
          <a:xfrm>
            <a:off x="0" y="1219200"/>
            <a:ext cx="9525000" cy="4114800"/>
          </a:xfrm>
        </p:spPr>
        <p:txBody>
          <a:bodyPr/>
          <a:lstStyle/>
          <a:p>
            <a:pPr eaLnBrk="1" hangingPunct="1">
              <a:lnSpc>
                <a:spcPct val="80000"/>
              </a:lnSpc>
              <a:buFontTx/>
              <a:buNone/>
            </a:pPr>
            <a:r>
              <a:rPr lang="en-US" sz="1800" smtClean="0"/>
              <a:t> </a:t>
            </a:r>
            <a:r>
              <a:rPr lang="en-US" sz="2000" smtClean="0"/>
              <a:t>Prohibited:</a:t>
            </a:r>
          </a:p>
          <a:p>
            <a:pPr eaLnBrk="1" hangingPunct="1">
              <a:lnSpc>
                <a:spcPct val="80000"/>
              </a:lnSpc>
              <a:buFontTx/>
              <a:buNone/>
            </a:pPr>
            <a:r>
              <a:rPr lang="en-US" sz="2000" smtClean="0"/>
              <a:t> 7: Parent-Offspring (Genetic: </a:t>
            </a:r>
            <a:r>
              <a:rPr lang="en-US" sz="2000" b="1" smtClean="0"/>
              <a:t>probability of 2 copies of same mutation = 1/4)</a:t>
            </a:r>
          </a:p>
          <a:p>
            <a:pPr eaLnBrk="1" hangingPunct="1">
              <a:lnSpc>
                <a:spcPct val="80000"/>
              </a:lnSpc>
              <a:buFontTx/>
              <a:buNone/>
            </a:pPr>
            <a:r>
              <a:rPr lang="en-US" sz="2000" smtClean="0"/>
              <a:t> 8: Stepmother-Offspring</a:t>
            </a:r>
          </a:p>
          <a:p>
            <a:pPr eaLnBrk="1" hangingPunct="1">
              <a:lnSpc>
                <a:spcPct val="80000"/>
              </a:lnSpc>
              <a:buFontTx/>
              <a:buNone/>
            </a:pPr>
            <a:r>
              <a:rPr lang="en-US" sz="2000" smtClean="0"/>
              <a:t> 9: Full-sib (both parents in common) (Genetic: </a:t>
            </a:r>
            <a:r>
              <a:rPr lang="en-US" sz="2000" b="1" smtClean="0"/>
              <a:t>1/4</a:t>
            </a:r>
            <a:r>
              <a:rPr lang="en-US" sz="2000" smtClean="0"/>
              <a:t>)</a:t>
            </a:r>
          </a:p>
          <a:p>
            <a:pPr eaLnBrk="1" hangingPunct="1">
              <a:lnSpc>
                <a:spcPct val="80000"/>
              </a:lnSpc>
              <a:buFontTx/>
              <a:buNone/>
            </a:pPr>
            <a:r>
              <a:rPr lang="en-US" sz="2000" smtClean="0"/>
              <a:t>          and half-sib (one parent in common)  (Genetic: </a:t>
            </a:r>
            <a:r>
              <a:rPr lang="en-US" sz="2000" b="1" smtClean="0"/>
              <a:t>1/8</a:t>
            </a:r>
            <a:r>
              <a:rPr lang="en-US" sz="2000" smtClean="0"/>
              <a:t>)</a:t>
            </a:r>
          </a:p>
          <a:p>
            <a:pPr eaLnBrk="1" hangingPunct="1">
              <a:lnSpc>
                <a:spcPct val="80000"/>
              </a:lnSpc>
              <a:buFontTx/>
              <a:buNone/>
            </a:pPr>
            <a:r>
              <a:rPr lang="en-US" sz="2000" smtClean="0"/>
              <a:t>10: Grandfather-Granddaughter (Genetic: </a:t>
            </a:r>
            <a:r>
              <a:rPr lang="en-US" sz="2000" b="1" smtClean="0"/>
              <a:t>1/8</a:t>
            </a:r>
            <a:r>
              <a:rPr lang="en-US" sz="2000" smtClean="0"/>
              <a:t>)</a:t>
            </a:r>
          </a:p>
          <a:p>
            <a:pPr eaLnBrk="1" hangingPunct="1">
              <a:lnSpc>
                <a:spcPct val="80000"/>
              </a:lnSpc>
              <a:buFontTx/>
              <a:buNone/>
            </a:pPr>
            <a:r>
              <a:rPr lang="en-US" sz="2000" smtClean="0"/>
              <a:t>11: Half-sib (through father)  (Genetic: </a:t>
            </a:r>
            <a:r>
              <a:rPr lang="en-US" sz="2000" b="1" smtClean="0"/>
              <a:t>1/8</a:t>
            </a:r>
            <a:r>
              <a:rPr lang="en-US" sz="2000" smtClean="0"/>
              <a:t>)</a:t>
            </a:r>
          </a:p>
          <a:p>
            <a:pPr eaLnBrk="1" hangingPunct="1">
              <a:lnSpc>
                <a:spcPct val="80000"/>
              </a:lnSpc>
              <a:buFontTx/>
              <a:buNone/>
            </a:pPr>
            <a:r>
              <a:rPr lang="en-US" sz="2000" smtClean="0"/>
              <a:t>12: Aunt (father’s side)-Nephew (Genetic: </a:t>
            </a:r>
            <a:r>
              <a:rPr lang="en-US" sz="2000" b="1" smtClean="0"/>
              <a:t>1/8</a:t>
            </a:r>
            <a:r>
              <a:rPr lang="en-US" sz="2000" smtClean="0"/>
              <a:t>)</a:t>
            </a:r>
          </a:p>
          <a:p>
            <a:pPr eaLnBrk="1" hangingPunct="1">
              <a:lnSpc>
                <a:spcPct val="80000"/>
              </a:lnSpc>
              <a:buFontTx/>
              <a:buNone/>
            </a:pPr>
            <a:r>
              <a:rPr lang="en-US" sz="2000" smtClean="0"/>
              <a:t>13: Aunt (mother’s side)-Nephew (Genetic: </a:t>
            </a:r>
            <a:r>
              <a:rPr lang="en-US" sz="2000" b="1" smtClean="0"/>
              <a:t>1/8</a:t>
            </a:r>
            <a:r>
              <a:rPr lang="en-US" sz="2000" smtClean="0"/>
              <a:t>)</a:t>
            </a:r>
          </a:p>
          <a:p>
            <a:pPr eaLnBrk="1" hangingPunct="1">
              <a:lnSpc>
                <a:spcPct val="80000"/>
              </a:lnSpc>
              <a:buFontTx/>
              <a:buNone/>
            </a:pPr>
            <a:r>
              <a:rPr lang="en-US" sz="2000" smtClean="0"/>
              <a:t>14: Uncle (father’s side)-Niece (Genetic: </a:t>
            </a:r>
            <a:r>
              <a:rPr lang="en-US" sz="2000" b="1" smtClean="0"/>
              <a:t>1/8</a:t>
            </a:r>
            <a:r>
              <a:rPr lang="en-US" sz="2000" smtClean="0"/>
              <a:t>), Nephew-Aunt (unrelated)</a:t>
            </a:r>
          </a:p>
          <a:p>
            <a:pPr eaLnBrk="1" hangingPunct="1">
              <a:lnSpc>
                <a:spcPct val="80000"/>
              </a:lnSpc>
              <a:buFontTx/>
              <a:buNone/>
            </a:pPr>
            <a:r>
              <a:rPr lang="en-US" sz="2000" smtClean="0"/>
              <a:t>15: Father-Daughter-in-law</a:t>
            </a:r>
          </a:p>
          <a:p>
            <a:pPr eaLnBrk="1" hangingPunct="1">
              <a:lnSpc>
                <a:spcPct val="80000"/>
              </a:lnSpc>
              <a:buFontTx/>
              <a:buNone/>
            </a:pPr>
            <a:r>
              <a:rPr lang="en-US" sz="2000" smtClean="0"/>
              <a:t>16: Brother-Sister-in-law</a:t>
            </a:r>
          </a:p>
          <a:p>
            <a:pPr eaLnBrk="1" hangingPunct="1">
              <a:lnSpc>
                <a:spcPct val="80000"/>
              </a:lnSpc>
              <a:buFontTx/>
              <a:buNone/>
            </a:pPr>
            <a:endParaRPr lang="en-US" sz="2000" smtClean="0"/>
          </a:p>
          <a:p>
            <a:pPr eaLnBrk="1" hangingPunct="1">
              <a:lnSpc>
                <a:spcPct val="80000"/>
              </a:lnSpc>
              <a:buFontTx/>
              <a:buNone/>
            </a:pPr>
            <a:endParaRPr lang="en-US" sz="1800" smtClean="0"/>
          </a:p>
        </p:txBody>
      </p:sp>
      <p:sp>
        <p:nvSpPr>
          <p:cNvPr id="45060" name="Text Box 4"/>
          <p:cNvSpPr txBox="1">
            <a:spLocks noChangeArrowheads="1"/>
          </p:cNvSpPr>
          <p:nvPr/>
        </p:nvSpPr>
        <p:spPr bwMode="auto">
          <a:xfrm>
            <a:off x="381000" y="5334000"/>
            <a:ext cx="8504892" cy="830997"/>
          </a:xfrm>
          <a:prstGeom prst="rect">
            <a:avLst/>
          </a:prstGeom>
          <a:noFill/>
          <a:ln w="9525">
            <a:noFill/>
            <a:miter lim="800000"/>
            <a:headEnd/>
            <a:tailEnd/>
          </a:ln>
        </p:spPr>
        <p:txBody>
          <a:bodyPr wrap="none">
            <a:spAutoFit/>
          </a:bodyPr>
          <a:lstStyle/>
          <a:p>
            <a:pPr eaLnBrk="1" hangingPunct="1"/>
            <a:r>
              <a:rPr lang="en-US" dirty="0">
                <a:solidFill>
                  <a:srgbClr val="FF0000"/>
                </a:solidFill>
                <a:latin typeface="Arial" charset="0"/>
              </a:rPr>
              <a:t>Allowable: </a:t>
            </a:r>
            <a:r>
              <a:rPr lang="en-US" dirty="0" smtClean="0">
                <a:solidFill>
                  <a:srgbClr val="FF0000"/>
                </a:solidFill>
                <a:latin typeface="Arial" charset="0"/>
              </a:rPr>
              <a:t>Grandmother-Grandson (</a:t>
            </a:r>
            <a:r>
              <a:rPr lang="en-US" b="1" dirty="0" smtClean="0">
                <a:solidFill>
                  <a:srgbClr val="FF0000"/>
                </a:solidFill>
                <a:latin typeface="Arial" charset="0"/>
              </a:rPr>
              <a:t>1/8</a:t>
            </a:r>
            <a:r>
              <a:rPr lang="en-US" dirty="0" smtClean="0">
                <a:solidFill>
                  <a:srgbClr val="FF0000"/>
                </a:solidFill>
                <a:latin typeface="Arial" charset="0"/>
              </a:rPr>
              <a:t>), </a:t>
            </a:r>
            <a:r>
              <a:rPr lang="en-US" dirty="0">
                <a:solidFill>
                  <a:srgbClr val="FF0000"/>
                </a:solidFill>
                <a:latin typeface="Arial" charset="0"/>
              </a:rPr>
              <a:t>Mother-Son-in-law, </a:t>
            </a:r>
          </a:p>
          <a:p>
            <a:pPr eaLnBrk="1" hangingPunct="1"/>
            <a:r>
              <a:rPr lang="en-US" dirty="0">
                <a:solidFill>
                  <a:srgbClr val="FF0000"/>
                </a:solidFill>
                <a:latin typeface="Arial" charset="0"/>
              </a:rPr>
              <a:t>                 Uncle (mother’s side)-Niece (</a:t>
            </a:r>
            <a:r>
              <a:rPr lang="en-US" b="1" dirty="0">
                <a:solidFill>
                  <a:srgbClr val="FF0000"/>
                </a:solidFill>
                <a:latin typeface="Arial" charset="0"/>
              </a:rPr>
              <a:t>1/8</a:t>
            </a:r>
            <a:r>
              <a:rPr lang="en-US" dirty="0">
                <a:solidFill>
                  <a:srgbClr val="FF0000"/>
                </a:solidFill>
                <a:latin typeface="Arial" charset="0"/>
              </a:rPr>
              <a:t>)</a:t>
            </a:r>
          </a:p>
        </p:txBody>
      </p:sp>
      <p:sp>
        <p:nvSpPr>
          <p:cNvPr id="45061" name="Text Box 5"/>
          <p:cNvSpPr txBox="1">
            <a:spLocks noChangeArrowheads="1"/>
          </p:cNvSpPr>
          <p:nvPr/>
        </p:nvSpPr>
        <p:spPr bwMode="auto">
          <a:xfrm>
            <a:off x="1981200" y="6338888"/>
            <a:ext cx="5883275" cy="519112"/>
          </a:xfrm>
          <a:prstGeom prst="rect">
            <a:avLst/>
          </a:prstGeom>
          <a:noFill/>
          <a:ln w="9525">
            <a:noFill/>
            <a:miter lim="800000"/>
            <a:headEnd/>
            <a:tailEnd/>
          </a:ln>
        </p:spPr>
        <p:txBody>
          <a:bodyPr>
            <a:spAutoFit/>
          </a:bodyPr>
          <a:lstStyle/>
          <a:p>
            <a:pPr eaLnBrk="1" hangingPunct="1"/>
            <a:r>
              <a:rPr lang="en-US" sz="2800">
                <a:solidFill>
                  <a:srgbClr val="FF0000"/>
                </a:solidFill>
                <a:latin typeface="Arial" charset="0"/>
              </a:rPr>
              <a:t>First Cousin = 1/16</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7_F09a"/>
          <p:cNvPicPr>
            <a:picLocks noChangeAspect="1" noChangeArrowheads="1"/>
          </p:cNvPicPr>
          <p:nvPr/>
        </p:nvPicPr>
        <p:blipFill>
          <a:blip r:embed="rId3" cstate="print"/>
          <a:srcRect b="5263"/>
          <a:stretch>
            <a:fillRect/>
          </a:stretch>
        </p:blipFill>
        <p:spPr bwMode="auto">
          <a:xfrm>
            <a:off x="2743200" y="1143000"/>
            <a:ext cx="3854450" cy="5486400"/>
          </a:xfrm>
          <a:prstGeom prst="rect">
            <a:avLst/>
          </a:prstGeom>
          <a:noFill/>
          <a:ln w="9525">
            <a:noFill/>
            <a:miter lim="800000"/>
            <a:headEnd/>
            <a:tailEnd/>
          </a:ln>
        </p:spPr>
      </p:pic>
      <p:sp>
        <p:nvSpPr>
          <p:cNvPr id="6147" name="Rectangle 3"/>
          <p:cNvSpPr>
            <a:spLocks noChangeArrowheads="1"/>
          </p:cNvSpPr>
          <p:nvPr/>
        </p:nvSpPr>
        <p:spPr bwMode="auto">
          <a:xfrm>
            <a:off x="0" y="304800"/>
            <a:ext cx="7304088" cy="941388"/>
          </a:xfrm>
          <a:prstGeom prst="rect">
            <a:avLst/>
          </a:prstGeom>
          <a:noFill/>
          <a:ln w="9525">
            <a:noFill/>
            <a:miter lim="800000"/>
            <a:headEnd/>
            <a:tailEnd/>
          </a:ln>
        </p:spPr>
        <p:txBody>
          <a:bodyPr wrap="none">
            <a:spAutoFit/>
          </a:bodyPr>
          <a:lstStyle/>
          <a:p>
            <a:pPr eaLnBrk="1" hangingPunct="1">
              <a:spcBef>
                <a:spcPct val="30000"/>
              </a:spcBef>
            </a:pPr>
            <a:r>
              <a:rPr lang="en-US">
                <a:latin typeface="Arial" charset="0"/>
                <a:cs typeface="Arial" charset="0"/>
              </a:rPr>
              <a:t>Variation in allele frequencies among populations of </a:t>
            </a:r>
          </a:p>
          <a:p>
            <a:pPr eaLnBrk="1" hangingPunct="1">
              <a:spcBef>
                <a:spcPct val="30000"/>
              </a:spcBef>
            </a:pPr>
            <a:r>
              <a:rPr lang="en-US">
                <a:latin typeface="Arial" charset="0"/>
                <a:cs typeface="Arial" charset="0"/>
              </a:rPr>
              <a:t>red bladder campion </a:t>
            </a:r>
            <a:r>
              <a:rPr lang="en-US" i="1">
                <a:latin typeface="Arial" charset="0"/>
                <a:cs typeface="Arial" charset="0"/>
              </a:rPr>
              <a:t>Silene dioica</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09800"/>
            <a:ext cx="8229600" cy="1143000"/>
          </a:xfrm>
        </p:spPr>
        <p:txBody>
          <a:bodyPr/>
          <a:lstStyle/>
          <a:p>
            <a:pPr eaLnBrk="1" hangingPunct="1"/>
            <a:r>
              <a:rPr lang="en-US" sz="4000" dirty="0" smtClean="0">
                <a:latin typeface="Arial" pitchFamily="34" charset="0"/>
                <a:cs typeface="Arial" pitchFamily="34" charset="0"/>
              </a:rPr>
              <a:t>Modern  Views of Inbreeding</a:t>
            </a:r>
            <a:br>
              <a:rPr lang="en-US" sz="4000" dirty="0" smtClean="0">
                <a:latin typeface="Arial" pitchFamily="34" charset="0"/>
                <a:cs typeface="Arial" pitchFamily="34" charset="0"/>
              </a:rPr>
            </a:br>
            <a:r>
              <a:rPr lang="en-US" sz="4000" dirty="0" smtClean="0">
                <a:latin typeface="Arial" pitchFamily="34" charset="0"/>
                <a:cs typeface="Arial" pitchFamily="34" charset="0"/>
              </a:rPr>
              <a:t>(mating among relatives)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838200" y="1281113"/>
            <a:ext cx="7589838" cy="5348287"/>
            <a:chOff x="528" y="64"/>
            <a:chExt cx="4781" cy="3369"/>
          </a:xfrm>
        </p:grpSpPr>
        <p:pic>
          <p:nvPicPr>
            <p:cNvPr id="47110" name="Picture 3"/>
            <p:cNvPicPr>
              <a:picLocks noChangeAspect="1" noChangeArrowheads="1"/>
            </p:cNvPicPr>
            <p:nvPr/>
          </p:nvPicPr>
          <p:blipFill>
            <a:blip r:embed="rId3" cstate="print"/>
            <a:srcRect/>
            <a:stretch>
              <a:fillRect/>
            </a:stretch>
          </p:blipFill>
          <p:spPr bwMode="auto">
            <a:xfrm>
              <a:off x="528" y="384"/>
              <a:ext cx="2880" cy="1746"/>
            </a:xfrm>
            <a:prstGeom prst="rect">
              <a:avLst/>
            </a:prstGeom>
            <a:noFill/>
            <a:ln w="9525">
              <a:noFill/>
              <a:miter lim="800000"/>
              <a:headEnd/>
              <a:tailEnd/>
            </a:ln>
          </p:spPr>
        </p:pic>
        <p:sp>
          <p:nvSpPr>
            <p:cNvPr id="47111" name="AutoShape 4"/>
            <p:cNvSpPr>
              <a:spLocks noChangeArrowheads="1"/>
            </p:cNvSpPr>
            <p:nvPr/>
          </p:nvSpPr>
          <p:spPr bwMode="auto">
            <a:xfrm>
              <a:off x="1872" y="1872"/>
              <a:ext cx="144" cy="768"/>
            </a:xfrm>
            <a:prstGeom prst="upArrow">
              <a:avLst>
                <a:gd name="adj1" fmla="val 50000"/>
                <a:gd name="adj2" fmla="val 133333"/>
              </a:avLst>
            </a:prstGeom>
            <a:solidFill>
              <a:schemeClr val="accent1"/>
            </a:solidFill>
            <a:ln w="9525">
              <a:solidFill>
                <a:schemeClr val="tx1"/>
              </a:solidFill>
              <a:miter lim="800000"/>
              <a:headEnd/>
              <a:tailEnd/>
            </a:ln>
          </p:spPr>
          <p:txBody>
            <a:bodyPr vert="eaVert" wrap="none" anchor="ctr"/>
            <a:lstStyle/>
            <a:p>
              <a:endParaRPr lang="en-US"/>
            </a:p>
          </p:txBody>
        </p:sp>
        <p:sp>
          <p:nvSpPr>
            <p:cNvPr id="47112" name="AutoShape 5"/>
            <p:cNvSpPr>
              <a:spLocks noChangeArrowheads="1"/>
            </p:cNvSpPr>
            <p:nvPr/>
          </p:nvSpPr>
          <p:spPr bwMode="auto">
            <a:xfrm>
              <a:off x="2016" y="240"/>
              <a:ext cx="192" cy="624"/>
            </a:xfrm>
            <a:prstGeom prst="downArrow">
              <a:avLst>
                <a:gd name="adj1" fmla="val 50000"/>
                <a:gd name="adj2" fmla="val 81250"/>
              </a:avLst>
            </a:prstGeom>
            <a:solidFill>
              <a:schemeClr val="accent1"/>
            </a:solidFill>
            <a:ln w="9525">
              <a:solidFill>
                <a:schemeClr val="tx1"/>
              </a:solidFill>
              <a:miter lim="800000"/>
              <a:headEnd/>
              <a:tailEnd/>
            </a:ln>
          </p:spPr>
          <p:txBody>
            <a:bodyPr vert="eaVert" wrap="none" anchor="ctr"/>
            <a:lstStyle/>
            <a:p>
              <a:endParaRPr lang="en-US"/>
            </a:p>
          </p:txBody>
        </p:sp>
        <p:sp>
          <p:nvSpPr>
            <p:cNvPr id="47113" name="Text Box 6"/>
            <p:cNvSpPr txBox="1">
              <a:spLocks noChangeArrowheads="1"/>
            </p:cNvSpPr>
            <p:nvPr/>
          </p:nvSpPr>
          <p:spPr bwMode="auto">
            <a:xfrm>
              <a:off x="1670" y="2711"/>
              <a:ext cx="1948" cy="231"/>
            </a:xfrm>
            <a:prstGeom prst="rect">
              <a:avLst/>
            </a:prstGeom>
            <a:noFill/>
            <a:ln w="9525">
              <a:noFill/>
              <a:miter lim="800000"/>
              <a:headEnd/>
              <a:tailEnd/>
            </a:ln>
          </p:spPr>
          <p:txBody>
            <a:bodyPr wrap="none">
              <a:spAutoFit/>
            </a:bodyPr>
            <a:lstStyle/>
            <a:p>
              <a:pPr eaLnBrk="1" hangingPunct="1"/>
              <a:r>
                <a:rPr lang="en-US" sz="1800" b="1">
                  <a:latin typeface="Arial" charset="0"/>
                </a:rPr>
                <a:t>First cousin marriage legal</a:t>
              </a:r>
            </a:p>
          </p:txBody>
        </p:sp>
        <p:sp>
          <p:nvSpPr>
            <p:cNvPr id="47114" name="Text Box 7"/>
            <p:cNvSpPr txBox="1">
              <a:spLocks noChangeArrowheads="1"/>
            </p:cNvSpPr>
            <p:nvPr/>
          </p:nvSpPr>
          <p:spPr bwMode="auto">
            <a:xfrm>
              <a:off x="2175" y="64"/>
              <a:ext cx="2028" cy="231"/>
            </a:xfrm>
            <a:prstGeom prst="rect">
              <a:avLst/>
            </a:prstGeom>
            <a:noFill/>
            <a:ln w="9525">
              <a:noFill/>
              <a:miter lim="800000"/>
              <a:headEnd/>
              <a:tailEnd/>
            </a:ln>
          </p:spPr>
          <p:txBody>
            <a:bodyPr wrap="none">
              <a:spAutoFit/>
            </a:bodyPr>
            <a:lstStyle/>
            <a:p>
              <a:pPr eaLnBrk="1" hangingPunct="1"/>
              <a:r>
                <a:rPr lang="en-US" sz="1800" b="1">
                  <a:latin typeface="Arial" charset="0"/>
                </a:rPr>
                <a:t>First cousin marriage illegal</a:t>
              </a:r>
            </a:p>
          </p:txBody>
        </p:sp>
        <p:sp>
          <p:nvSpPr>
            <p:cNvPr id="47115" name="Text Box 8"/>
            <p:cNvSpPr txBox="1">
              <a:spLocks noChangeArrowheads="1"/>
            </p:cNvSpPr>
            <p:nvPr/>
          </p:nvSpPr>
          <p:spPr bwMode="auto">
            <a:xfrm>
              <a:off x="566" y="3145"/>
              <a:ext cx="4743" cy="288"/>
            </a:xfrm>
            <a:prstGeom prst="rect">
              <a:avLst/>
            </a:prstGeom>
            <a:noFill/>
            <a:ln w="9525">
              <a:noFill/>
              <a:miter lim="800000"/>
              <a:headEnd/>
              <a:tailEnd/>
            </a:ln>
          </p:spPr>
          <p:txBody>
            <a:bodyPr wrap="none">
              <a:spAutoFit/>
            </a:bodyPr>
            <a:lstStyle/>
            <a:p>
              <a:pPr eaLnBrk="1" hangingPunct="1"/>
              <a:r>
                <a:rPr lang="en-US">
                  <a:latin typeface="Arial" charset="0"/>
                </a:rPr>
                <a:t>About 50% of the world’s population avoids inbreeding</a:t>
              </a:r>
            </a:p>
          </p:txBody>
        </p:sp>
      </p:grpSp>
      <p:sp>
        <p:nvSpPr>
          <p:cNvPr id="47107" name="Text Box 9"/>
          <p:cNvSpPr txBox="1">
            <a:spLocks noChangeArrowheads="1"/>
          </p:cNvSpPr>
          <p:nvPr/>
        </p:nvSpPr>
        <p:spPr bwMode="auto">
          <a:xfrm>
            <a:off x="441325" y="115888"/>
            <a:ext cx="8104188" cy="822325"/>
          </a:xfrm>
          <a:prstGeom prst="rect">
            <a:avLst/>
          </a:prstGeom>
          <a:noFill/>
          <a:ln w="9525">
            <a:noFill/>
            <a:miter lim="800000"/>
            <a:headEnd/>
            <a:tailEnd/>
          </a:ln>
        </p:spPr>
        <p:txBody>
          <a:bodyPr wrap="none">
            <a:spAutoFit/>
          </a:bodyPr>
          <a:lstStyle/>
          <a:p>
            <a:pPr eaLnBrk="1" hangingPunct="1"/>
            <a:r>
              <a:rPr lang="en-US">
                <a:latin typeface="Arial" charset="0"/>
              </a:rPr>
              <a:t>Almost universal prohibition against nuclear family matings</a:t>
            </a:r>
          </a:p>
          <a:p>
            <a:pPr eaLnBrk="1" hangingPunct="1"/>
            <a:r>
              <a:rPr lang="en-US">
                <a:latin typeface="Arial" charset="0"/>
              </a:rPr>
              <a:t>Most cultures prohibit matings closer than first cousins</a:t>
            </a:r>
          </a:p>
        </p:txBody>
      </p:sp>
      <p:sp>
        <p:nvSpPr>
          <p:cNvPr id="47108" name="AutoShape 10"/>
          <p:cNvSpPr>
            <a:spLocks noChangeArrowheads="1"/>
          </p:cNvSpPr>
          <p:nvPr/>
        </p:nvSpPr>
        <p:spPr bwMode="auto">
          <a:xfrm>
            <a:off x="4876800" y="3352800"/>
            <a:ext cx="1143000" cy="228600"/>
          </a:xfrm>
          <a:prstGeom prst="leftArrow">
            <a:avLst>
              <a:gd name="adj1" fmla="val 50000"/>
              <a:gd name="adj2" fmla="val 125000"/>
            </a:avLst>
          </a:prstGeom>
          <a:solidFill>
            <a:schemeClr val="accent1"/>
          </a:solidFill>
          <a:ln w="9525">
            <a:solidFill>
              <a:schemeClr val="tx1"/>
            </a:solidFill>
            <a:miter lim="800000"/>
            <a:headEnd/>
            <a:tailEnd/>
          </a:ln>
        </p:spPr>
        <p:txBody>
          <a:bodyPr wrap="none" anchor="ctr"/>
          <a:lstStyle/>
          <a:p>
            <a:endParaRPr lang="en-US"/>
          </a:p>
        </p:txBody>
      </p:sp>
      <p:sp>
        <p:nvSpPr>
          <p:cNvPr id="47109" name="Text Box 11"/>
          <p:cNvSpPr txBox="1">
            <a:spLocks noChangeArrowheads="1"/>
          </p:cNvSpPr>
          <p:nvPr/>
        </p:nvSpPr>
        <p:spPr bwMode="auto">
          <a:xfrm>
            <a:off x="6051550" y="3200400"/>
            <a:ext cx="3092450" cy="641350"/>
          </a:xfrm>
          <a:prstGeom prst="rect">
            <a:avLst/>
          </a:prstGeom>
          <a:noFill/>
          <a:ln w="9525">
            <a:noFill/>
            <a:miter lim="800000"/>
            <a:headEnd/>
            <a:tailEnd/>
          </a:ln>
        </p:spPr>
        <p:txBody>
          <a:bodyPr wrap="none">
            <a:spAutoFit/>
          </a:bodyPr>
          <a:lstStyle/>
          <a:p>
            <a:pPr eaLnBrk="1" hangingPunct="1"/>
            <a:r>
              <a:rPr lang="en-US" sz="1800" b="1">
                <a:latin typeface="Arial" charset="0"/>
              </a:rPr>
              <a:t>First cousin marriage legal</a:t>
            </a:r>
          </a:p>
          <a:p>
            <a:pPr eaLnBrk="1" hangingPunct="1"/>
            <a:r>
              <a:rPr lang="en-US" sz="1800" b="1">
                <a:latin typeface="Arial" charset="0"/>
              </a:rPr>
              <a:t>With genetic counseling </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1752600"/>
            <a:ext cx="8991600" cy="3473450"/>
          </a:xfrm>
          <a:prstGeom prst="rect">
            <a:avLst/>
          </a:prstGeom>
          <a:noFill/>
          <a:ln w="9525">
            <a:noFill/>
            <a:miter lim="800000"/>
            <a:headEnd/>
            <a:tailEnd/>
          </a:ln>
        </p:spPr>
        <p:txBody>
          <a:bodyPr>
            <a:spAutoFit/>
          </a:bodyPr>
          <a:lstStyle/>
          <a:p>
            <a:pPr eaLnBrk="1" hangingPunct="1"/>
            <a:r>
              <a:rPr lang="en-US">
                <a:latin typeface="Arial" charset="0"/>
              </a:rPr>
              <a:t>Behavioral Avoidance of inbreeding (Humans)</a:t>
            </a:r>
          </a:p>
          <a:p>
            <a:pPr eaLnBrk="1" hangingPunct="1"/>
            <a:endParaRPr lang="en-US">
              <a:latin typeface="Arial" charset="0"/>
            </a:endParaRPr>
          </a:p>
          <a:p>
            <a:pPr eaLnBrk="1" hangingPunct="1"/>
            <a:endParaRPr lang="en-US" sz="1400">
              <a:latin typeface="Arial" charset="0"/>
            </a:endParaRPr>
          </a:p>
          <a:p>
            <a:pPr eaLnBrk="1" hangingPunct="1"/>
            <a:r>
              <a:rPr lang="en-US" sz="2000" b="1">
                <a:latin typeface="Arial" charset="0"/>
              </a:rPr>
              <a:t>Kibbutz study: 0/2769 marriages within same peer group</a:t>
            </a:r>
          </a:p>
          <a:p>
            <a:pPr eaLnBrk="1" hangingPunct="1"/>
            <a:r>
              <a:rPr lang="en-US" sz="2000" b="1">
                <a:latin typeface="Arial" charset="0"/>
              </a:rPr>
              <a:t>                          0 heterosexual activity within same peer group</a:t>
            </a:r>
          </a:p>
          <a:p>
            <a:pPr eaLnBrk="1" hangingPunct="1"/>
            <a:endParaRPr lang="en-US" sz="2000" b="1">
              <a:latin typeface="Arial" charset="0"/>
            </a:endParaRPr>
          </a:p>
          <a:p>
            <a:pPr eaLnBrk="1" hangingPunct="1"/>
            <a:endParaRPr lang="en-US" sz="2000" b="1">
              <a:latin typeface="Arial" charset="0"/>
            </a:endParaRPr>
          </a:p>
          <a:p>
            <a:pPr eaLnBrk="1" hangingPunct="1"/>
            <a:r>
              <a:rPr lang="en-US" sz="2000" b="1">
                <a:latin typeface="Arial" charset="0"/>
              </a:rPr>
              <a:t>   </a:t>
            </a:r>
          </a:p>
          <a:p>
            <a:pPr eaLnBrk="1" hangingPunct="1"/>
            <a:r>
              <a:rPr lang="en-US" sz="2000" b="1">
                <a:latin typeface="Arial" charset="0"/>
              </a:rPr>
              <a:t>T-shirt study:   Swiss females prefer men of different genotype at MHC                 </a:t>
            </a:r>
          </a:p>
          <a:p>
            <a:pPr eaLnBrk="1" hangingPunct="1"/>
            <a:r>
              <a:rPr lang="en-US" sz="2000" b="1">
                <a:latin typeface="Arial" charset="0"/>
              </a:rPr>
              <a:t>                           locus</a:t>
            </a:r>
          </a:p>
          <a:p>
            <a:pPr eaLnBrk="1" hangingPunct="1"/>
            <a:endParaRPr lang="en-US" sz="2000" b="1">
              <a:latin typeface="Arial" charset="0"/>
            </a:endParaRPr>
          </a:p>
        </p:txBody>
      </p:sp>
      <p:sp>
        <p:nvSpPr>
          <p:cNvPr id="48131" name="Text Box 3"/>
          <p:cNvSpPr txBox="1">
            <a:spLocks noChangeArrowheads="1"/>
          </p:cNvSpPr>
          <p:nvPr/>
        </p:nvSpPr>
        <p:spPr bwMode="auto">
          <a:xfrm>
            <a:off x="660400" y="268288"/>
            <a:ext cx="7918450" cy="822325"/>
          </a:xfrm>
          <a:prstGeom prst="rect">
            <a:avLst/>
          </a:prstGeom>
          <a:noFill/>
          <a:ln w="9525">
            <a:noFill/>
            <a:miter lim="800000"/>
            <a:headEnd/>
            <a:tailEnd/>
          </a:ln>
        </p:spPr>
        <p:txBody>
          <a:bodyPr wrap="none">
            <a:spAutoFit/>
          </a:bodyPr>
          <a:lstStyle/>
          <a:p>
            <a:pPr algn="ctr" eaLnBrk="1" hangingPunct="1"/>
            <a:r>
              <a:rPr lang="en-US" b="1">
                <a:latin typeface="Arial" charset="0"/>
              </a:rPr>
              <a:t>Biological mechanisms to avoid mating with relatives</a:t>
            </a:r>
          </a:p>
          <a:p>
            <a:pPr algn="ctr" eaLnBrk="1" hangingPunct="1"/>
            <a:r>
              <a:rPr lang="en-US" b="1">
                <a:latin typeface="Arial" charset="0"/>
              </a:rPr>
              <a:t>are consistent with law of Torah</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2667000" y="1828800"/>
            <a:ext cx="2895600" cy="2168525"/>
          </a:xfrm>
          <a:prstGeom prst="rect">
            <a:avLst/>
          </a:prstGeom>
          <a:noFill/>
          <a:ln w="9525">
            <a:noFill/>
            <a:miter lim="800000"/>
            <a:headEnd/>
            <a:tailEnd/>
          </a:ln>
        </p:spPr>
      </p:pic>
      <p:sp>
        <p:nvSpPr>
          <p:cNvPr id="49155" name="Rectangle 3"/>
          <p:cNvSpPr>
            <a:spLocks noChangeArrowheads="1"/>
          </p:cNvSpPr>
          <p:nvPr/>
        </p:nvSpPr>
        <p:spPr bwMode="auto">
          <a:xfrm>
            <a:off x="2133600" y="4267200"/>
            <a:ext cx="5562600" cy="1311275"/>
          </a:xfrm>
          <a:prstGeom prst="rect">
            <a:avLst/>
          </a:prstGeom>
          <a:noFill/>
          <a:ln w="9525">
            <a:noFill/>
            <a:miter lim="800000"/>
            <a:headEnd/>
            <a:tailEnd/>
          </a:ln>
        </p:spPr>
        <p:txBody>
          <a:bodyPr anchor="ctr">
            <a:spAutoFit/>
          </a:bodyPr>
          <a:lstStyle/>
          <a:p>
            <a:pPr eaLnBrk="1" hangingPunct="1"/>
            <a:r>
              <a:rPr lang="en-US" sz="2000" b="1" dirty="0">
                <a:latin typeface="Arial" pitchFamily="34" charset="0"/>
                <a:cs typeface="Arial" pitchFamily="34" charset="0"/>
              </a:rPr>
              <a:t>“This law is out of date and it</a:t>
            </a:r>
          </a:p>
          <a:p>
            <a:pPr eaLnBrk="1" hangingPunct="1"/>
            <a:r>
              <a:rPr lang="en-US" sz="2000" b="1" dirty="0">
                <a:latin typeface="Arial" pitchFamily="34" charset="0"/>
                <a:cs typeface="Arial" pitchFamily="34" charset="0"/>
              </a:rPr>
              <a:t>  breaches the couple's civil rights”</a:t>
            </a:r>
            <a:r>
              <a:rPr lang="en-US" sz="2000" dirty="0">
                <a:latin typeface="Arial" pitchFamily="34" charset="0"/>
                <a:cs typeface="Arial" pitchFamily="34" charset="0"/>
              </a:rPr>
              <a:t>         </a:t>
            </a:r>
            <a:br>
              <a:rPr lang="en-US" sz="2000" dirty="0">
                <a:latin typeface="Arial" pitchFamily="34" charset="0"/>
                <a:cs typeface="Arial" pitchFamily="34" charset="0"/>
              </a:rPr>
            </a:br>
            <a:endParaRPr lang="en-US" sz="2000" dirty="0">
              <a:latin typeface="Arial" pitchFamily="34" charset="0"/>
              <a:cs typeface="Arial" pitchFamily="34" charset="0"/>
            </a:endParaRPr>
          </a:p>
          <a:p>
            <a:r>
              <a:rPr lang="en-US" sz="2000" dirty="0">
                <a:latin typeface="Arial" pitchFamily="34" charset="0"/>
                <a:cs typeface="Arial" pitchFamily="34" charset="0"/>
              </a:rPr>
              <a:t>Lawyer </a:t>
            </a:r>
            <a:r>
              <a:rPr lang="en-US" sz="2000" dirty="0" err="1">
                <a:latin typeface="Arial" pitchFamily="34" charset="0"/>
                <a:cs typeface="Arial" pitchFamily="34" charset="0"/>
              </a:rPr>
              <a:t>Endrik</a:t>
            </a:r>
            <a:r>
              <a:rPr lang="en-US" sz="2000" dirty="0">
                <a:latin typeface="Arial" pitchFamily="34" charset="0"/>
                <a:cs typeface="Arial" pitchFamily="34" charset="0"/>
              </a:rPr>
              <a:t> Wilhelm</a:t>
            </a:r>
          </a:p>
        </p:txBody>
      </p:sp>
      <p:sp>
        <p:nvSpPr>
          <p:cNvPr id="49156" name="Text Box 4"/>
          <p:cNvSpPr txBox="1">
            <a:spLocks noChangeArrowheads="1"/>
          </p:cNvSpPr>
          <p:nvPr/>
        </p:nvSpPr>
        <p:spPr bwMode="auto">
          <a:xfrm>
            <a:off x="1965325" y="649288"/>
            <a:ext cx="2657475" cy="457200"/>
          </a:xfrm>
          <a:prstGeom prst="rect">
            <a:avLst/>
          </a:prstGeom>
          <a:noFill/>
          <a:ln w="9525">
            <a:noFill/>
            <a:miter lim="800000"/>
            <a:headEnd/>
            <a:tailEnd/>
          </a:ln>
        </p:spPr>
        <p:txBody>
          <a:bodyPr wrap="none">
            <a:spAutoFit/>
          </a:bodyPr>
          <a:lstStyle/>
          <a:p>
            <a:pPr eaLnBrk="1" hangingPunct="1"/>
            <a:r>
              <a:rPr lang="en-US">
                <a:latin typeface="Arial" charset="0"/>
              </a:rPr>
              <a:t>Incest in Germany</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6477000" y="2743200"/>
            <a:ext cx="1927225" cy="304800"/>
          </a:xfrm>
          <a:prstGeom prst="rect">
            <a:avLst/>
          </a:prstGeom>
          <a:noFill/>
          <a:ln w="9525">
            <a:noFill/>
            <a:miter lim="800000"/>
            <a:headEnd/>
            <a:tailEnd/>
          </a:ln>
        </p:spPr>
        <p:txBody>
          <a:bodyPr wrap="none">
            <a:spAutoFit/>
          </a:bodyPr>
          <a:lstStyle/>
          <a:p>
            <a:pPr eaLnBrk="1" hangingPunct="1"/>
            <a:r>
              <a:rPr lang="en-US" sz="1400" b="1">
                <a:latin typeface="Arial" charset="0"/>
              </a:rPr>
              <a:t>NON-inbred progeny</a:t>
            </a:r>
          </a:p>
        </p:txBody>
      </p:sp>
      <p:sp>
        <p:nvSpPr>
          <p:cNvPr id="50179" name="Rectangle 3"/>
          <p:cNvSpPr>
            <a:spLocks noChangeArrowheads="1"/>
          </p:cNvSpPr>
          <p:nvPr/>
        </p:nvSpPr>
        <p:spPr bwMode="auto">
          <a:xfrm>
            <a:off x="2909888" y="3871913"/>
            <a:ext cx="533400" cy="619125"/>
          </a:xfrm>
          <a:prstGeom prst="rect">
            <a:avLst/>
          </a:prstGeom>
          <a:solidFill>
            <a:schemeClr val="tx1"/>
          </a:solidFill>
          <a:ln w="38100">
            <a:solidFill>
              <a:srgbClr val="000000"/>
            </a:solidFill>
            <a:miter lim="800000"/>
            <a:headEnd/>
            <a:tailEnd/>
          </a:ln>
        </p:spPr>
        <p:txBody>
          <a:bodyPr/>
          <a:lstStyle/>
          <a:p>
            <a:endParaRPr lang="en-US"/>
          </a:p>
        </p:txBody>
      </p:sp>
      <p:sp>
        <p:nvSpPr>
          <p:cNvPr id="50180" name="Rectangle 4"/>
          <p:cNvSpPr>
            <a:spLocks noChangeArrowheads="1"/>
          </p:cNvSpPr>
          <p:nvPr/>
        </p:nvSpPr>
        <p:spPr bwMode="auto">
          <a:xfrm>
            <a:off x="4767263" y="1757363"/>
            <a:ext cx="533400" cy="2733675"/>
          </a:xfrm>
          <a:prstGeom prst="rect">
            <a:avLst/>
          </a:prstGeom>
          <a:solidFill>
            <a:schemeClr val="tx1"/>
          </a:solidFill>
          <a:ln w="38100">
            <a:solidFill>
              <a:srgbClr val="000000"/>
            </a:solidFill>
            <a:miter lim="800000"/>
            <a:headEnd/>
            <a:tailEnd/>
          </a:ln>
        </p:spPr>
        <p:txBody>
          <a:bodyPr/>
          <a:lstStyle/>
          <a:p>
            <a:endParaRPr lang="en-US"/>
          </a:p>
        </p:txBody>
      </p:sp>
      <p:sp>
        <p:nvSpPr>
          <p:cNvPr id="50181" name="Rectangle 5"/>
          <p:cNvSpPr>
            <a:spLocks noChangeArrowheads="1"/>
          </p:cNvSpPr>
          <p:nvPr/>
        </p:nvSpPr>
        <p:spPr bwMode="auto">
          <a:xfrm>
            <a:off x="3443288" y="4119563"/>
            <a:ext cx="523875" cy="371475"/>
          </a:xfrm>
          <a:prstGeom prst="rect">
            <a:avLst/>
          </a:prstGeom>
          <a:solidFill>
            <a:schemeClr val="bg1"/>
          </a:solidFill>
          <a:ln w="38100">
            <a:solidFill>
              <a:srgbClr val="000000"/>
            </a:solidFill>
            <a:miter lim="800000"/>
            <a:headEnd/>
            <a:tailEnd/>
          </a:ln>
        </p:spPr>
        <p:txBody>
          <a:bodyPr/>
          <a:lstStyle/>
          <a:p>
            <a:endParaRPr lang="en-US"/>
          </a:p>
        </p:txBody>
      </p:sp>
      <p:sp>
        <p:nvSpPr>
          <p:cNvPr id="50182" name="Rectangle 6"/>
          <p:cNvSpPr>
            <a:spLocks noChangeArrowheads="1"/>
          </p:cNvSpPr>
          <p:nvPr/>
        </p:nvSpPr>
        <p:spPr bwMode="auto">
          <a:xfrm>
            <a:off x="5300663" y="4119563"/>
            <a:ext cx="523875" cy="371475"/>
          </a:xfrm>
          <a:prstGeom prst="rect">
            <a:avLst/>
          </a:prstGeom>
          <a:solidFill>
            <a:schemeClr val="bg1"/>
          </a:solidFill>
          <a:ln w="38100">
            <a:solidFill>
              <a:srgbClr val="000000"/>
            </a:solidFill>
            <a:miter lim="800000"/>
            <a:headEnd/>
            <a:tailEnd/>
          </a:ln>
        </p:spPr>
        <p:txBody>
          <a:bodyPr/>
          <a:lstStyle/>
          <a:p>
            <a:endParaRPr lang="en-US"/>
          </a:p>
        </p:txBody>
      </p:sp>
      <p:sp>
        <p:nvSpPr>
          <p:cNvPr id="50183" name="Line 7"/>
          <p:cNvSpPr>
            <a:spLocks noChangeShapeType="1"/>
          </p:cNvSpPr>
          <p:nvPr/>
        </p:nvSpPr>
        <p:spPr bwMode="auto">
          <a:xfrm>
            <a:off x="2509838" y="1414463"/>
            <a:ext cx="1587" cy="3076575"/>
          </a:xfrm>
          <a:prstGeom prst="line">
            <a:avLst/>
          </a:prstGeom>
          <a:noFill/>
          <a:ln w="28575">
            <a:solidFill>
              <a:srgbClr val="000000"/>
            </a:solidFill>
            <a:round/>
            <a:headEnd/>
            <a:tailEnd/>
          </a:ln>
        </p:spPr>
        <p:txBody>
          <a:bodyPr/>
          <a:lstStyle/>
          <a:p>
            <a:endParaRPr lang="en-US"/>
          </a:p>
        </p:txBody>
      </p:sp>
      <p:sp>
        <p:nvSpPr>
          <p:cNvPr id="50184" name="Line 8"/>
          <p:cNvSpPr>
            <a:spLocks noChangeShapeType="1"/>
          </p:cNvSpPr>
          <p:nvPr/>
        </p:nvSpPr>
        <p:spPr bwMode="auto">
          <a:xfrm>
            <a:off x="2471738" y="4491038"/>
            <a:ext cx="38100" cy="1587"/>
          </a:xfrm>
          <a:prstGeom prst="line">
            <a:avLst/>
          </a:prstGeom>
          <a:noFill/>
          <a:ln w="0">
            <a:solidFill>
              <a:srgbClr val="000000"/>
            </a:solidFill>
            <a:round/>
            <a:headEnd/>
            <a:tailEnd/>
          </a:ln>
        </p:spPr>
        <p:txBody>
          <a:bodyPr/>
          <a:lstStyle/>
          <a:p>
            <a:endParaRPr lang="en-US"/>
          </a:p>
        </p:txBody>
      </p:sp>
      <p:sp>
        <p:nvSpPr>
          <p:cNvPr id="50185" name="Line 9"/>
          <p:cNvSpPr>
            <a:spLocks noChangeShapeType="1"/>
          </p:cNvSpPr>
          <p:nvPr/>
        </p:nvSpPr>
        <p:spPr bwMode="auto">
          <a:xfrm>
            <a:off x="2471738" y="4148138"/>
            <a:ext cx="38100" cy="1587"/>
          </a:xfrm>
          <a:prstGeom prst="line">
            <a:avLst/>
          </a:prstGeom>
          <a:noFill/>
          <a:ln w="0">
            <a:solidFill>
              <a:srgbClr val="000000"/>
            </a:solidFill>
            <a:round/>
            <a:headEnd/>
            <a:tailEnd/>
          </a:ln>
        </p:spPr>
        <p:txBody>
          <a:bodyPr/>
          <a:lstStyle/>
          <a:p>
            <a:endParaRPr lang="en-US"/>
          </a:p>
        </p:txBody>
      </p:sp>
      <p:sp>
        <p:nvSpPr>
          <p:cNvPr id="50186" name="Line 10"/>
          <p:cNvSpPr>
            <a:spLocks noChangeShapeType="1"/>
          </p:cNvSpPr>
          <p:nvPr/>
        </p:nvSpPr>
        <p:spPr bwMode="auto">
          <a:xfrm>
            <a:off x="2471738" y="3805238"/>
            <a:ext cx="38100" cy="1587"/>
          </a:xfrm>
          <a:prstGeom prst="line">
            <a:avLst/>
          </a:prstGeom>
          <a:noFill/>
          <a:ln w="0">
            <a:solidFill>
              <a:srgbClr val="000000"/>
            </a:solidFill>
            <a:round/>
            <a:headEnd/>
            <a:tailEnd/>
          </a:ln>
        </p:spPr>
        <p:txBody>
          <a:bodyPr/>
          <a:lstStyle/>
          <a:p>
            <a:endParaRPr lang="en-US"/>
          </a:p>
        </p:txBody>
      </p:sp>
      <p:sp>
        <p:nvSpPr>
          <p:cNvPr id="50187" name="Line 11"/>
          <p:cNvSpPr>
            <a:spLocks noChangeShapeType="1"/>
          </p:cNvSpPr>
          <p:nvPr/>
        </p:nvSpPr>
        <p:spPr bwMode="auto">
          <a:xfrm>
            <a:off x="2471738" y="3462338"/>
            <a:ext cx="38100" cy="1587"/>
          </a:xfrm>
          <a:prstGeom prst="line">
            <a:avLst/>
          </a:prstGeom>
          <a:noFill/>
          <a:ln w="0">
            <a:solidFill>
              <a:srgbClr val="000000"/>
            </a:solidFill>
            <a:round/>
            <a:headEnd/>
            <a:tailEnd/>
          </a:ln>
        </p:spPr>
        <p:txBody>
          <a:bodyPr/>
          <a:lstStyle/>
          <a:p>
            <a:endParaRPr lang="en-US"/>
          </a:p>
        </p:txBody>
      </p:sp>
      <p:sp>
        <p:nvSpPr>
          <p:cNvPr id="50188" name="Line 12"/>
          <p:cNvSpPr>
            <a:spLocks noChangeShapeType="1"/>
          </p:cNvSpPr>
          <p:nvPr/>
        </p:nvSpPr>
        <p:spPr bwMode="auto">
          <a:xfrm>
            <a:off x="2471738" y="3119438"/>
            <a:ext cx="38100" cy="1587"/>
          </a:xfrm>
          <a:prstGeom prst="line">
            <a:avLst/>
          </a:prstGeom>
          <a:noFill/>
          <a:ln w="0">
            <a:solidFill>
              <a:srgbClr val="000000"/>
            </a:solidFill>
            <a:round/>
            <a:headEnd/>
            <a:tailEnd/>
          </a:ln>
        </p:spPr>
        <p:txBody>
          <a:bodyPr/>
          <a:lstStyle/>
          <a:p>
            <a:endParaRPr lang="en-US"/>
          </a:p>
        </p:txBody>
      </p:sp>
      <p:sp>
        <p:nvSpPr>
          <p:cNvPr id="50189" name="Line 13"/>
          <p:cNvSpPr>
            <a:spLocks noChangeShapeType="1"/>
          </p:cNvSpPr>
          <p:nvPr/>
        </p:nvSpPr>
        <p:spPr bwMode="auto">
          <a:xfrm>
            <a:off x="2471738" y="2786063"/>
            <a:ext cx="38100" cy="1587"/>
          </a:xfrm>
          <a:prstGeom prst="line">
            <a:avLst/>
          </a:prstGeom>
          <a:noFill/>
          <a:ln w="0">
            <a:solidFill>
              <a:srgbClr val="000000"/>
            </a:solidFill>
            <a:round/>
            <a:headEnd/>
            <a:tailEnd/>
          </a:ln>
        </p:spPr>
        <p:txBody>
          <a:bodyPr/>
          <a:lstStyle/>
          <a:p>
            <a:endParaRPr lang="en-US"/>
          </a:p>
        </p:txBody>
      </p:sp>
      <p:sp>
        <p:nvSpPr>
          <p:cNvPr id="50190" name="Line 14"/>
          <p:cNvSpPr>
            <a:spLocks noChangeShapeType="1"/>
          </p:cNvSpPr>
          <p:nvPr/>
        </p:nvSpPr>
        <p:spPr bwMode="auto">
          <a:xfrm>
            <a:off x="2471738" y="2443163"/>
            <a:ext cx="38100" cy="1587"/>
          </a:xfrm>
          <a:prstGeom prst="line">
            <a:avLst/>
          </a:prstGeom>
          <a:noFill/>
          <a:ln w="0">
            <a:solidFill>
              <a:srgbClr val="000000"/>
            </a:solidFill>
            <a:round/>
            <a:headEnd/>
            <a:tailEnd/>
          </a:ln>
        </p:spPr>
        <p:txBody>
          <a:bodyPr/>
          <a:lstStyle/>
          <a:p>
            <a:endParaRPr lang="en-US"/>
          </a:p>
        </p:txBody>
      </p:sp>
      <p:sp>
        <p:nvSpPr>
          <p:cNvPr id="50191" name="Line 15"/>
          <p:cNvSpPr>
            <a:spLocks noChangeShapeType="1"/>
          </p:cNvSpPr>
          <p:nvPr/>
        </p:nvSpPr>
        <p:spPr bwMode="auto">
          <a:xfrm>
            <a:off x="2471738" y="2100263"/>
            <a:ext cx="38100" cy="1587"/>
          </a:xfrm>
          <a:prstGeom prst="line">
            <a:avLst/>
          </a:prstGeom>
          <a:noFill/>
          <a:ln w="0">
            <a:solidFill>
              <a:srgbClr val="000000"/>
            </a:solidFill>
            <a:round/>
            <a:headEnd/>
            <a:tailEnd/>
          </a:ln>
        </p:spPr>
        <p:txBody>
          <a:bodyPr/>
          <a:lstStyle/>
          <a:p>
            <a:endParaRPr lang="en-US"/>
          </a:p>
        </p:txBody>
      </p:sp>
      <p:sp>
        <p:nvSpPr>
          <p:cNvPr id="50192" name="Line 16"/>
          <p:cNvSpPr>
            <a:spLocks noChangeShapeType="1"/>
          </p:cNvSpPr>
          <p:nvPr/>
        </p:nvSpPr>
        <p:spPr bwMode="auto">
          <a:xfrm>
            <a:off x="2471738" y="1757363"/>
            <a:ext cx="38100" cy="1587"/>
          </a:xfrm>
          <a:prstGeom prst="line">
            <a:avLst/>
          </a:prstGeom>
          <a:noFill/>
          <a:ln w="0">
            <a:solidFill>
              <a:srgbClr val="000000"/>
            </a:solidFill>
            <a:round/>
            <a:headEnd/>
            <a:tailEnd/>
          </a:ln>
        </p:spPr>
        <p:txBody>
          <a:bodyPr/>
          <a:lstStyle/>
          <a:p>
            <a:endParaRPr lang="en-US"/>
          </a:p>
        </p:txBody>
      </p:sp>
      <p:sp>
        <p:nvSpPr>
          <p:cNvPr id="50193" name="Line 17"/>
          <p:cNvSpPr>
            <a:spLocks noChangeShapeType="1"/>
          </p:cNvSpPr>
          <p:nvPr/>
        </p:nvSpPr>
        <p:spPr bwMode="auto">
          <a:xfrm>
            <a:off x="2471738" y="1414463"/>
            <a:ext cx="38100" cy="1587"/>
          </a:xfrm>
          <a:prstGeom prst="line">
            <a:avLst/>
          </a:prstGeom>
          <a:noFill/>
          <a:ln w="0">
            <a:solidFill>
              <a:srgbClr val="000000"/>
            </a:solidFill>
            <a:round/>
            <a:headEnd/>
            <a:tailEnd/>
          </a:ln>
        </p:spPr>
        <p:txBody>
          <a:bodyPr/>
          <a:lstStyle/>
          <a:p>
            <a:endParaRPr lang="en-US"/>
          </a:p>
        </p:txBody>
      </p:sp>
      <p:sp>
        <p:nvSpPr>
          <p:cNvPr id="50194" name="Line 18"/>
          <p:cNvSpPr>
            <a:spLocks noChangeShapeType="1"/>
          </p:cNvSpPr>
          <p:nvPr/>
        </p:nvSpPr>
        <p:spPr bwMode="auto">
          <a:xfrm>
            <a:off x="2509838" y="4491038"/>
            <a:ext cx="3714750" cy="1587"/>
          </a:xfrm>
          <a:prstGeom prst="line">
            <a:avLst/>
          </a:prstGeom>
          <a:noFill/>
          <a:ln w="28575">
            <a:solidFill>
              <a:srgbClr val="000000"/>
            </a:solidFill>
            <a:round/>
            <a:headEnd/>
            <a:tailEnd/>
          </a:ln>
        </p:spPr>
        <p:txBody>
          <a:bodyPr/>
          <a:lstStyle/>
          <a:p>
            <a:endParaRPr lang="en-US"/>
          </a:p>
        </p:txBody>
      </p:sp>
      <p:sp>
        <p:nvSpPr>
          <p:cNvPr id="50195" name="Line 19"/>
          <p:cNvSpPr>
            <a:spLocks noChangeShapeType="1"/>
          </p:cNvSpPr>
          <p:nvPr/>
        </p:nvSpPr>
        <p:spPr bwMode="auto">
          <a:xfrm flipV="1">
            <a:off x="2509838" y="4491038"/>
            <a:ext cx="1587" cy="38100"/>
          </a:xfrm>
          <a:prstGeom prst="line">
            <a:avLst/>
          </a:prstGeom>
          <a:noFill/>
          <a:ln w="0">
            <a:solidFill>
              <a:srgbClr val="000000"/>
            </a:solidFill>
            <a:round/>
            <a:headEnd/>
            <a:tailEnd/>
          </a:ln>
        </p:spPr>
        <p:txBody>
          <a:bodyPr/>
          <a:lstStyle/>
          <a:p>
            <a:endParaRPr lang="en-US"/>
          </a:p>
        </p:txBody>
      </p:sp>
      <p:sp>
        <p:nvSpPr>
          <p:cNvPr id="50196" name="Line 20"/>
          <p:cNvSpPr>
            <a:spLocks noChangeShapeType="1"/>
          </p:cNvSpPr>
          <p:nvPr/>
        </p:nvSpPr>
        <p:spPr bwMode="auto">
          <a:xfrm flipV="1">
            <a:off x="4367213" y="4491038"/>
            <a:ext cx="1587" cy="38100"/>
          </a:xfrm>
          <a:prstGeom prst="line">
            <a:avLst/>
          </a:prstGeom>
          <a:noFill/>
          <a:ln w="0">
            <a:solidFill>
              <a:srgbClr val="000000"/>
            </a:solidFill>
            <a:round/>
            <a:headEnd/>
            <a:tailEnd/>
          </a:ln>
        </p:spPr>
        <p:txBody>
          <a:bodyPr/>
          <a:lstStyle/>
          <a:p>
            <a:endParaRPr lang="en-US"/>
          </a:p>
        </p:txBody>
      </p:sp>
      <p:sp>
        <p:nvSpPr>
          <p:cNvPr id="50197" name="Line 21"/>
          <p:cNvSpPr>
            <a:spLocks noChangeShapeType="1"/>
          </p:cNvSpPr>
          <p:nvPr/>
        </p:nvSpPr>
        <p:spPr bwMode="auto">
          <a:xfrm flipV="1">
            <a:off x="6224588" y="4491038"/>
            <a:ext cx="1587" cy="38100"/>
          </a:xfrm>
          <a:prstGeom prst="line">
            <a:avLst/>
          </a:prstGeom>
          <a:noFill/>
          <a:ln w="0">
            <a:solidFill>
              <a:srgbClr val="000000"/>
            </a:solidFill>
            <a:round/>
            <a:headEnd/>
            <a:tailEnd/>
          </a:ln>
        </p:spPr>
        <p:txBody>
          <a:bodyPr/>
          <a:lstStyle/>
          <a:p>
            <a:endParaRPr lang="en-US"/>
          </a:p>
        </p:txBody>
      </p:sp>
      <p:sp>
        <p:nvSpPr>
          <p:cNvPr id="50198" name="Rectangle 22"/>
          <p:cNvSpPr>
            <a:spLocks noChangeArrowheads="1"/>
          </p:cNvSpPr>
          <p:nvPr/>
        </p:nvSpPr>
        <p:spPr bwMode="auto">
          <a:xfrm>
            <a:off x="2347913" y="44148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0</a:t>
            </a:r>
            <a:endParaRPr lang="en-US" sz="1400">
              <a:latin typeface="Arial" charset="0"/>
            </a:endParaRPr>
          </a:p>
        </p:txBody>
      </p:sp>
      <p:sp>
        <p:nvSpPr>
          <p:cNvPr id="50199" name="Rectangle 23"/>
          <p:cNvSpPr>
            <a:spLocks noChangeArrowheads="1"/>
          </p:cNvSpPr>
          <p:nvPr/>
        </p:nvSpPr>
        <p:spPr bwMode="auto">
          <a:xfrm>
            <a:off x="2347913" y="4071938"/>
            <a:ext cx="6985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5</a:t>
            </a:r>
            <a:endParaRPr lang="en-US" sz="1400">
              <a:latin typeface="Arial" charset="0"/>
            </a:endParaRPr>
          </a:p>
        </p:txBody>
      </p:sp>
      <p:sp>
        <p:nvSpPr>
          <p:cNvPr id="50200" name="Rectangle 24"/>
          <p:cNvSpPr>
            <a:spLocks noChangeArrowheads="1"/>
          </p:cNvSpPr>
          <p:nvPr/>
        </p:nvSpPr>
        <p:spPr bwMode="auto">
          <a:xfrm>
            <a:off x="2281238" y="3729038"/>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10</a:t>
            </a:r>
            <a:endParaRPr lang="en-US" sz="1400">
              <a:latin typeface="Arial" charset="0"/>
            </a:endParaRPr>
          </a:p>
        </p:txBody>
      </p:sp>
      <p:sp>
        <p:nvSpPr>
          <p:cNvPr id="50201" name="Rectangle 25"/>
          <p:cNvSpPr>
            <a:spLocks noChangeArrowheads="1"/>
          </p:cNvSpPr>
          <p:nvPr/>
        </p:nvSpPr>
        <p:spPr bwMode="auto">
          <a:xfrm>
            <a:off x="2281238" y="3386138"/>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15</a:t>
            </a:r>
            <a:endParaRPr lang="en-US" sz="1400">
              <a:latin typeface="Arial" charset="0"/>
            </a:endParaRPr>
          </a:p>
        </p:txBody>
      </p:sp>
      <p:sp>
        <p:nvSpPr>
          <p:cNvPr id="50202" name="Rectangle 26"/>
          <p:cNvSpPr>
            <a:spLocks noChangeArrowheads="1"/>
          </p:cNvSpPr>
          <p:nvPr/>
        </p:nvSpPr>
        <p:spPr bwMode="auto">
          <a:xfrm>
            <a:off x="2281238" y="3043238"/>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20</a:t>
            </a:r>
            <a:endParaRPr lang="en-US" sz="1400">
              <a:latin typeface="Arial" charset="0"/>
            </a:endParaRPr>
          </a:p>
        </p:txBody>
      </p:sp>
      <p:sp>
        <p:nvSpPr>
          <p:cNvPr id="50203" name="Rectangle 27"/>
          <p:cNvSpPr>
            <a:spLocks noChangeArrowheads="1"/>
          </p:cNvSpPr>
          <p:nvPr/>
        </p:nvSpPr>
        <p:spPr bwMode="auto">
          <a:xfrm>
            <a:off x="2281238" y="2709863"/>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25</a:t>
            </a:r>
            <a:endParaRPr lang="en-US" sz="1400">
              <a:latin typeface="Arial" charset="0"/>
            </a:endParaRPr>
          </a:p>
        </p:txBody>
      </p:sp>
      <p:sp>
        <p:nvSpPr>
          <p:cNvPr id="50204" name="Rectangle 28"/>
          <p:cNvSpPr>
            <a:spLocks noChangeArrowheads="1"/>
          </p:cNvSpPr>
          <p:nvPr/>
        </p:nvSpPr>
        <p:spPr bwMode="auto">
          <a:xfrm>
            <a:off x="2281238" y="2366963"/>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30</a:t>
            </a:r>
            <a:endParaRPr lang="en-US" sz="1400">
              <a:latin typeface="Arial" charset="0"/>
            </a:endParaRPr>
          </a:p>
        </p:txBody>
      </p:sp>
      <p:sp>
        <p:nvSpPr>
          <p:cNvPr id="50205" name="Rectangle 29"/>
          <p:cNvSpPr>
            <a:spLocks noChangeArrowheads="1"/>
          </p:cNvSpPr>
          <p:nvPr/>
        </p:nvSpPr>
        <p:spPr bwMode="auto">
          <a:xfrm>
            <a:off x="2281238" y="2024063"/>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35</a:t>
            </a:r>
            <a:endParaRPr lang="en-US" sz="1400">
              <a:latin typeface="Arial" charset="0"/>
            </a:endParaRPr>
          </a:p>
        </p:txBody>
      </p:sp>
      <p:sp>
        <p:nvSpPr>
          <p:cNvPr id="50206" name="Rectangle 30"/>
          <p:cNvSpPr>
            <a:spLocks noChangeArrowheads="1"/>
          </p:cNvSpPr>
          <p:nvPr/>
        </p:nvSpPr>
        <p:spPr bwMode="auto">
          <a:xfrm>
            <a:off x="2281238" y="1681163"/>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40</a:t>
            </a:r>
            <a:endParaRPr lang="en-US" sz="1400">
              <a:latin typeface="Arial" charset="0"/>
            </a:endParaRPr>
          </a:p>
        </p:txBody>
      </p:sp>
      <p:sp>
        <p:nvSpPr>
          <p:cNvPr id="50207" name="Rectangle 31"/>
          <p:cNvSpPr>
            <a:spLocks noChangeArrowheads="1"/>
          </p:cNvSpPr>
          <p:nvPr/>
        </p:nvSpPr>
        <p:spPr bwMode="auto">
          <a:xfrm>
            <a:off x="2281238" y="1338263"/>
            <a:ext cx="139700" cy="152400"/>
          </a:xfrm>
          <a:prstGeom prst="rect">
            <a:avLst/>
          </a:prstGeom>
          <a:noFill/>
          <a:ln w="9525">
            <a:noFill/>
            <a:miter lim="800000"/>
            <a:headEnd/>
            <a:tailEnd/>
          </a:ln>
        </p:spPr>
        <p:txBody>
          <a:bodyPr wrap="none" lIns="0" tIns="0" rIns="0" bIns="0">
            <a:spAutoFit/>
          </a:bodyPr>
          <a:lstStyle/>
          <a:p>
            <a:pPr eaLnBrk="1" hangingPunct="1"/>
            <a:r>
              <a:rPr lang="en-US" sz="1000">
                <a:solidFill>
                  <a:srgbClr val="000000"/>
                </a:solidFill>
                <a:latin typeface="Arial" charset="0"/>
              </a:rPr>
              <a:t>45</a:t>
            </a:r>
            <a:endParaRPr lang="en-US" sz="1400">
              <a:latin typeface="Arial" charset="0"/>
            </a:endParaRPr>
          </a:p>
        </p:txBody>
      </p:sp>
      <p:sp>
        <p:nvSpPr>
          <p:cNvPr id="50208" name="Text Box 32"/>
          <p:cNvSpPr txBox="1">
            <a:spLocks noChangeArrowheads="1"/>
          </p:cNvSpPr>
          <p:nvPr/>
        </p:nvSpPr>
        <p:spPr bwMode="auto">
          <a:xfrm rot="-5400000">
            <a:off x="309562" y="2673351"/>
            <a:ext cx="3032125" cy="457200"/>
          </a:xfrm>
          <a:prstGeom prst="rect">
            <a:avLst/>
          </a:prstGeom>
          <a:noFill/>
          <a:ln w="9525">
            <a:noFill/>
            <a:miter lim="800000"/>
            <a:headEnd/>
            <a:tailEnd/>
          </a:ln>
        </p:spPr>
        <p:txBody>
          <a:bodyPr wrap="none">
            <a:spAutoFit/>
          </a:bodyPr>
          <a:lstStyle/>
          <a:p>
            <a:pPr eaLnBrk="1" hangingPunct="1"/>
            <a:r>
              <a:rPr lang="en-US" b="1">
                <a:latin typeface="Arial" charset="0"/>
              </a:rPr>
              <a:t>Percent occurrence</a:t>
            </a:r>
          </a:p>
        </p:txBody>
      </p:sp>
      <p:sp>
        <p:nvSpPr>
          <p:cNvPr id="50209" name="Text Box 33"/>
          <p:cNvSpPr txBox="1">
            <a:spLocks noChangeArrowheads="1"/>
          </p:cNvSpPr>
          <p:nvPr/>
        </p:nvSpPr>
        <p:spPr bwMode="auto">
          <a:xfrm>
            <a:off x="2590800" y="4876800"/>
            <a:ext cx="5140325" cy="396875"/>
          </a:xfrm>
          <a:prstGeom prst="rect">
            <a:avLst/>
          </a:prstGeom>
          <a:noFill/>
          <a:ln w="9525">
            <a:noFill/>
            <a:miter lim="800000"/>
            <a:headEnd/>
            <a:tailEnd/>
          </a:ln>
        </p:spPr>
        <p:txBody>
          <a:bodyPr wrap="none">
            <a:spAutoFit/>
          </a:bodyPr>
          <a:lstStyle/>
          <a:p>
            <a:pPr eaLnBrk="1" hangingPunct="1"/>
            <a:r>
              <a:rPr lang="en-US" sz="2000">
                <a:latin typeface="Arial" charset="0"/>
              </a:rPr>
              <a:t>  </a:t>
            </a:r>
            <a:r>
              <a:rPr lang="en-US" sz="2000" b="1">
                <a:latin typeface="Arial" charset="0"/>
              </a:rPr>
              <a:t>Stillborn      Mental/Physical Deformities</a:t>
            </a:r>
          </a:p>
        </p:txBody>
      </p:sp>
      <p:sp>
        <p:nvSpPr>
          <p:cNvPr id="50210" name="Rectangle 34"/>
          <p:cNvSpPr>
            <a:spLocks noChangeArrowheads="1"/>
          </p:cNvSpPr>
          <p:nvPr/>
        </p:nvSpPr>
        <p:spPr bwMode="auto">
          <a:xfrm>
            <a:off x="5943600" y="2209800"/>
            <a:ext cx="304800" cy="304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0211" name="Rectangle 35"/>
          <p:cNvSpPr>
            <a:spLocks noChangeArrowheads="1"/>
          </p:cNvSpPr>
          <p:nvPr/>
        </p:nvSpPr>
        <p:spPr bwMode="auto">
          <a:xfrm>
            <a:off x="5943600" y="2743200"/>
            <a:ext cx="304800" cy="304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0212" name="Text Box 36"/>
          <p:cNvSpPr txBox="1">
            <a:spLocks noChangeArrowheads="1"/>
          </p:cNvSpPr>
          <p:nvPr/>
        </p:nvSpPr>
        <p:spPr bwMode="auto">
          <a:xfrm>
            <a:off x="6461125" y="2220913"/>
            <a:ext cx="2136775" cy="304800"/>
          </a:xfrm>
          <a:prstGeom prst="rect">
            <a:avLst/>
          </a:prstGeom>
          <a:noFill/>
          <a:ln w="9525">
            <a:noFill/>
            <a:miter lim="800000"/>
            <a:headEnd/>
            <a:tailEnd/>
          </a:ln>
        </p:spPr>
        <p:txBody>
          <a:bodyPr wrap="none">
            <a:spAutoFit/>
          </a:bodyPr>
          <a:lstStyle/>
          <a:p>
            <a:pPr eaLnBrk="1" hangingPunct="1"/>
            <a:r>
              <a:rPr lang="en-US" sz="1400" b="1">
                <a:latin typeface="Arial" charset="0"/>
              </a:rPr>
              <a:t>Incest= inbred progeny</a:t>
            </a:r>
          </a:p>
        </p:txBody>
      </p:sp>
      <p:sp>
        <p:nvSpPr>
          <p:cNvPr id="50213" name="Text Box 37"/>
          <p:cNvSpPr txBox="1">
            <a:spLocks noChangeArrowheads="1"/>
          </p:cNvSpPr>
          <p:nvPr/>
        </p:nvSpPr>
        <p:spPr bwMode="auto">
          <a:xfrm>
            <a:off x="838200" y="0"/>
            <a:ext cx="6584950" cy="701675"/>
          </a:xfrm>
          <a:prstGeom prst="rect">
            <a:avLst/>
          </a:prstGeom>
          <a:noFill/>
          <a:ln w="9525">
            <a:noFill/>
            <a:miter lim="800000"/>
            <a:headEnd/>
            <a:tailEnd/>
          </a:ln>
        </p:spPr>
        <p:txBody>
          <a:bodyPr wrap="none">
            <a:spAutoFit/>
          </a:bodyPr>
          <a:lstStyle/>
          <a:p>
            <a:pPr eaLnBrk="1" hangingPunct="1"/>
            <a:r>
              <a:rPr lang="en-US" sz="2000" b="1" dirty="0">
                <a:latin typeface="Arial" charset="0"/>
              </a:rPr>
              <a:t>Consequences of mating with father, brother or son: </a:t>
            </a:r>
          </a:p>
          <a:p>
            <a:pPr eaLnBrk="1" hangingPunct="1"/>
            <a:r>
              <a:rPr lang="en-US" sz="2000" b="1" dirty="0">
                <a:latin typeface="Arial" charset="0"/>
              </a:rPr>
              <a:t>A sample of 161 Czech woman</a:t>
            </a:r>
          </a:p>
        </p:txBody>
      </p:sp>
      <p:sp>
        <p:nvSpPr>
          <p:cNvPr id="50214" name="Text Box 38"/>
          <p:cNvSpPr txBox="1">
            <a:spLocks noChangeArrowheads="1"/>
          </p:cNvSpPr>
          <p:nvPr/>
        </p:nvSpPr>
        <p:spPr bwMode="auto">
          <a:xfrm>
            <a:off x="2667000" y="4495800"/>
            <a:ext cx="3795713" cy="304800"/>
          </a:xfrm>
          <a:prstGeom prst="rect">
            <a:avLst/>
          </a:prstGeom>
          <a:noFill/>
          <a:ln w="9525">
            <a:noFill/>
            <a:miter lim="800000"/>
            <a:headEnd/>
            <a:tailEnd/>
          </a:ln>
        </p:spPr>
        <p:txBody>
          <a:bodyPr wrap="none">
            <a:spAutoFit/>
          </a:bodyPr>
          <a:lstStyle/>
          <a:p>
            <a:pPr eaLnBrk="1" hangingPunct="1"/>
            <a:r>
              <a:rPr lang="en-US" sz="1400">
                <a:latin typeface="Arial" charset="0"/>
              </a:rPr>
              <a:t> </a:t>
            </a:r>
            <a:r>
              <a:rPr lang="en-US" sz="1400" b="1">
                <a:latin typeface="Arial" charset="0"/>
              </a:rPr>
              <a:t>Inbred   Non-inbred       Inbred  Non-inbred</a:t>
            </a:r>
          </a:p>
        </p:txBody>
      </p:sp>
      <p:sp>
        <p:nvSpPr>
          <p:cNvPr id="50215" name="Text Box 39"/>
          <p:cNvSpPr txBox="1">
            <a:spLocks noChangeArrowheads="1"/>
          </p:cNvSpPr>
          <p:nvPr/>
        </p:nvSpPr>
        <p:spPr bwMode="auto">
          <a:xfrm>
            <a:off x="0" y="5334000"/>
            <a:ext cx="8915400" cy="1247775"/>
          </a:xfrm>
          <a:prstGeom prst="rect">
            <a:avLst/>
          </a:prstGeom>
          <a:noFill/>
          <a:ln w="9525">
            <a:noFill/>
            <a:miter lim="800000"/>
            <a:headEnd/>
            <a:tailEnd/>
          </a:ln>
        </p:spPr>
        <p:txBody>
          <a:bodyPr>
            <a:spAutoFit/>
          </a:bodyPr>
          <a:lstStyle/>
          <a:p>
            <a:pPr eaLnBrk="1" hangingPunct="1"/>
            <a:endParaRPr lang="en-US" sz="1400" dirty="0">
              <a:latin typeface="Arial" charset="0"/>
            </a:endParaRPr>
          </a:p>
          <a:p>
            <a:pPr eaLnBrk="1" hangingPunct="1"/>
            <a:endParaRPr lang="en-US" sz="1400" dirty="0">
              <a:latin typeface="Arial" charset="0"/>
            </a:endParaRPr>
          </a:p>
          <a:p>
            <a:pPr eaLnBrk="1" hangingPunct="1"/>
            <a:r>
              <a:rPr lang="en-US" b="1" dirty="0">
                <a:latin typeface="Arial" charset="0"/>
              </a:rPr>
              <a:t>First cousins: </a:t>
            </a:r>
          </a:p>
          <a:p>
            <a:pPr eaLnBrk="1" hangingPunct="1"/>
            <a:r>
              <a:rPr lang="en-US" b="1" dirty="0">
                <a:latin typeface="Arial" charset="0"/>
              </a:rPr>
              <a:t>2-4 % higher risk of birth defects (= parents older than 41)</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07_F28"/>
          <p:cNvPicPr>
            <a:picLocks noChangeAspect="1" noChangeArrowheads="1"/>
          </p:cNvPicPr>
          <p:nvPr/>
        </p:nvPicPr>
        <p:blipFill>
          <a:blip r:embed="rId3" cstate="print"/>
          <a:srcRect/>
          <a:stretch>
            <a:fillRect/>
          </a:stretch>
        </p:blipFill>
        <p:spPr bwMode="auto">
          <a:xfrm>
            <a:off x="1498600" y="228600"/>
            <a:ext cx="6164263"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676400" y="5715000"/>
            <a:ext cx="6248400" cy="830997"/>
          </a:xfrm>
          <a:prstGeom prst="rect">
            <a:avLst/>
          </a:prstGeom>
        </p:spPr>
        <p:txBody>
          <a:bodyPr wrap="square">
            <a:spAutoFit/>
          </a:bodyPr>
          <a:lstStyle/>
          <a:p>
            <a:r>
              <a:rPr lang="en-US" dirty="0" smtClean="0">
                <a:hlinkClick r:id="rId2"/>
              </a:rPr>
              <a:t>http://www.ncbi.nlm.nih.gov/pmc/articles/PMC2664480/pdf/pone.0005174.pdf?tool=pmcentrez</a:t>
            </a:r>
            <a:endParaRPr lang="en-US" dirty="0"/>
          </a:p>
        </p:txBody>
      </p:sp>
      <p:pic>
        <p:nvPicPr>
          <p:cNvPr id="1026" name="Picture 2" descr="http://www.amnh.org/var/ezflow_site/storage/images/media/amnh/images/explore/curriculum-collections/ecology-disrupted/bighorn-sheep/exploring-isolated-populations/charles-ii-of-spain/771406-1-eng-US/charles-ii-of-spain_mainstory1.jpg"/>
          <p:cNvPicPr>
            <a:picLocks noChangeAspect="1" noChangeArrowheads="1"/>
          </p:cNvPicPr>
          <p:nvPr/>
        </p:nvPicPr>
        <p:blipFill>
          <a:blip r:embed="rId3" cstate="print"/>
          <a:srcRect/>
          <a:stretch>
            <a:fillRect/>
          </a:stretch>
        </p:blipFill>
        <p:spPr bwMode="auto">
          <a:xfrm>
            <a:off x="5181600" y="3200400"/>
            <a:ext cx="3181350" cy="2219326"/>
          </a:xfrm>
          <a:prstGeom prst="rect">
            <a:avLst/>
          </a:prstGeom>
          <a:noFill/>
        </p:spPr>
      </p:pic>
      <p:sp>
        <p:nvSpPr>
          <p:cNvPr id="1028" name="AutoShape 4" descr="data:image/jpeg;base64,/9j/4AAQSkZJRgABAQAAAQABAAD/2wCEAAkGBxQSEhQQEhQUFBQUFRUVFBUVFBQVFBUUFBQXFhUUFBQYHCggGBolHBQUITEhJSksLi4uFx8zODMsNygtLisBCgoKDg0OFxAQFywkHCQsLCwsLCwsLCwsLCwsLCwsLCwsLCwsLCwsLCwsLCwsLCwsLCwsLCwsLCwsKywsLCwsLP/AABEIAQAAxQMBIgACEQEDEQH/xAAcAAACAwEBAQEAAAAAAAAAAAAAAQIDBAUGBwj/xAA7EAABAwIEAwYDBwMDBQAAAAABAAIRAyEEEjFBBVFhBhMicYGRB6HwIzJCUrHB4RTR8TNywkNTgpKi/8QAGAEBAQEBAQAAAAAAAAAAAAAAAAECAwT/xAAhEQEBAAICAwEAAwEAAAAAAAAAAQIRITEDEkEiMlFhE//aAAwDAQACEQMRAD8A+LvmTdAdG6lEmEqrrwq3pHOeqhn8/dSKgVGavoXKsrO8/VQo2EqNRyrXxHP5+5Ta/qfdQKYKjC5tU7kpF55quU1TawuPMqOc8yooQSznmUsx6pIREs55oznmooQPMeZTzHmooUVLOeZRnPMqKUoH3h+in3h+iVBCgmHnr7oznmVFNVFjah5n3QoNQgspgDMT1A8yVTWHJaHM8/5VFRadr0ggBSyyhrbqOelwEBUEq2qVSouVJMJoARkwmgBbKfDKhvljzTZJayJFbn8NcDGZv6KIwBvcaTYghNxfWsUoC1O4e+JaMw0t/ZZ3NIMEEHqksSywkIQiBCCEIBRUlFRTQQmAnCqFshNJUMIQEKCyu3qq3HSQog3VwII1HkVXacqw/wBFNxURTJ2ChpKJQ4qISTCjmkEBJasDQzGeUFCTbt8GwzaTe8eAXEbjTy6ru0uKU3N8bQYiI2HReaxFYkkHRrSbWk7lZ8PVBGX2ub2+vZcbh7c13l1w9PVoUqu7Z5TC42J4O5hzNNtbzHlKzudH3XXsIbsvQ8Ew1SqMrmgzcSZ+QWbbhO+G5Jl8crDVS8wGltVskR+ICLHr1RVw7KzTIh4meeuoXtuGdhKlV9iNdQDA9V2O1nw8NMd7S3Hii0Hc9LrP/SXmLfHd6r4hiKJYSDt0VUrvcawj2kyIidPmFwCvRjdzbz54etSlIpIVY0aYCimCqJJkqKFUNuqSISQSaUIahBGtTglQJWmJ16/5WZwR0sMWQSlKQCjKSEEoBRElrwQMwN5SwWGDzBdB6D9TouyzAdy2cwcdojX0WcspGscXMqa+YhZRY66/otOId4iOUhW4DAF7hGhMSU3JNtatrr9muAPrEOAN/nygr7n2O7JtpAOIgwPkvH9kOG/072EzsR5RpC+tU8ScohvzAXm4zy/XTt7XGaxaqOEa24F+Z1UsRTa8FrhIK59DjAc/ui0td1FvdHF+Kso5Q4mXGA0CSfILv+dcdOH63/r5P8SezLaZNRo8JvbbWV8YxVOHGLidf7r9E/EnGZsKRkLSRqYML881Drrcf4WfFNbdPJdybZk0BNdnAoRCaEEUKUJFVAU5QhAwhDU0BUqmTG6oKdQ3Q0I6dhrUyglRKjNEqUJAwmERpw7iedtgulRxUWyxO/KfNUYAgNk8j6BSqVwTDb9eqxea6ThWxuZxm0yT9eS9B2eP3SdA4DyG/wA1w6H+prrYnaT/ACV6bh7NANyCFz8l4dcI+z8N4WKtNtWdACIAXmcZ27NKu3Dd1XqPqPyMsGMnNl1GYr0fYniHhFN22i9QzhFLMXxcmbE6neBusY4zLVZ9rjuV5+lhKjGuqkkObVaY1blMSGui4Xn/AIj8RqUMS3EMp1arWU2+Gm3MRmJlx5bL2/aSsGUwwQLi36LHXo5qjHEWcyJFja4/dMuPyuM3+q+MdsePVqtMF/eMD6YcKbw0xmkCSAI00PReBbSkSLmP4X1z4v8ADaVGkHsLjUe4SS4mwm0cl8loki8S06+9l18fSZsRCFbWAmR7KtdnChJNACIYCSJSQCEIQSaE0mlCCktuUwE3apZkb2VQKKbikoyFJpUVIINDXWjylXscNdABHnOpWJr1ooUy6ANUrUrVm/LYWnmdl1+E8RhwaTo6B8ly3YQxzJMWM39FTTlrhNiHC/LZc8pLHSWx+hez7Acr29PZe3w9TSV8y+H/ABdr6bWzeB6r6GHeGRrFh1XDC6by6eP+I9TE0XuxFOn3tEtbnynxMLd45bro9n+0NPFtoOpkkgS9sHwiDIPJYeK8ex7ZaMM1syJc8OBH+1v91x+A8WqUqndUKFNgqO+1klozHks3PH207Y+DyXx+2uI5/wAcnDJTI2d+xlfI8HUjUkTy3X0P4zYuXspzOpgL5kDaPXyIP+V6fH/F5c7ytxdODI0KzKx7lWujlTRKAhVCQgBCAQhCBtTQ1NBTUKiE36oCNIlCEKIE8qAFMBBFoXRwJy3IBnRYmtV9OqIA5GyXprHt0KVSSbb/ADhacXlLL6ixIE+RKzYQQdyTsJN+sLo/0bnAuLS2RofcW+tFyvbrLw73Y5zmU87L5L2nQr6vwXjgrMEHxR9WXzv4bNhxpuG0dDJN/JdntFwx+Dq95SkMdcQuWU53Cf09nX4a6ubSDuZMLlYnsq+l9pmBy3MSsHCe3wYMtTX2PpzWbtL8SqYpOawZnEEAf3XL1lvE5d55M5jrfD5R21x5r4p5OjDlHoVwlbVqFz3OP4jJ8zP7qVOhmPSF7pNTTyXmqHDkog+qvr4ZzdrLOQtM0IQgoySEJIGhCEEmIQ1CgreLocFFxupWVaRhRUi5RBURKVJrlWpSgmXwhrlGUBB6rsliKT3tpVYa4nwOOhnYnZfWcB2Hc9s5hGXQbcivgNK+4BGn8L6X2B+KbsG3uMU0vYPuvg5hyzRf1grPrN8s32+PoHDex1Wic0SBp+aJ+a9Y/ANxFE06jYcBAleMo/HHA/jp1h1a3MPnC1s+NHCzqaw86Lv2lX0xWZWMPEvh+XOjwxNjp8t9F5rinB2HGf09NocymwBzg0WImT5mV7tnxc4U/wD67geTqT2/qFjq/Erg7DmFXOTypOMf/PVc54dXt0y825rT5vxbsOWkvaHBpuLaHqvL1uG1KZLTMi8Rbe4M+a+v8R+LPDXAgNqO6hjgfmF4zHdsMA95eWV3OiAcrYA5RZbss6Yxzv2PCYhs6/z19VkcF3uM8Uw9WSym9rtpyxrqYMmy4UjVWNW7QhCeZKVpgIQhQJCEKibEJMTQZ3apSpP1USiopoQoBSASCmCgTkgUiUBBNa8Hh+9lo+8GPcLgTlEwc1tJtrpCxqTHEEEai48xogChasaQ7LUBu4AERGUjwgTvp7QsqqLKcbp1Ggf3mypQirARN/knVZBi2gIjSCJUNF0KkOw7XZGg03ljng+JwcC4Zx00B122UGBCRKcqoEICEAhCEAhCRQTahJqagodqVGU3G6jCKCmopgoJJlJACATATRCBoBRCSDrcCxYY6pTcSGV2d04w0gBzmmTIMXaPELjrosfEcG6jUdSfEtMSCCCNnAgkEEdVmH1C7nGXU6tCjiGwKn+lVbkgkiXCpmAymSHjmAG67T6vxw0yhEKofJdDh5mlXZMeFr4O+VwBi9jD/X0XPhWUgLyNrdDIIPyI9UpFacqKFUNMIIShA0JSmgEISKCbUJMKagpdqoOapv1UVVJACAmoABSAUUwg1cNwve1aVL/uPY3/ANnAFdftFwI4Wo+mSXUw6Gvi7TqGu6LP2Tti6Dj+F+Y+g/lfQe1VNj6GIc4iDWY3yJYLj3V+OeWVmUj5WWxYquF1u0XCjh6ndzLTdh3jcHyXJUbl2IXV4Dhu+c6gJl7fs2w45qgc2AANCQDcg/uOUp035XB17GbGD6HYpVhOsUwbLp9o8ORUFbLlp1watKG5WlmYttAixaQesrlJCzRkLVw+XOyTAfAdvpcGFklb+AUw7E0mnQvExOmpiL7JeidsThqkFZiozuiQMxiSCQJsCecQpNoeA1DzDWjmdSfIfuqXtY2n4TFwIuOZVNZsFWUKmVrgdCW/IqusQTbTabIiAUnj9JSI+alUOnl+5QQQUoTJQSYUIYhQUu1UYRU1SzKqAhJNQCkopgoOtwC1UO/KBPqQF63jeOaaFZjj4f6mkXdAWtB+QXl+APAFQncsaPMGV1MY0OZi2zyf6iw+SRyynLT29rtdWrMaMzG5XU3gHwEgWn8rgF4pex4PWBZ3tRxcHtp0nCJA/DPoY9HFeYqtptc/V3iIbBgRNjKtax44ZEwnISlRtvr1S+hTlxPclzADJDab3ZwQZgeNz9htqsK2cJrND8rzFOoMj5mBOjiBrB/eLwVXxDDd1UdTDg8NPhcJhzfwuAIBEjYiQi1QFp4ZUy1WnlO8bEG8dSskrRgZzggA5QXQdIaJM+yJOximDvCG6SALzrG6sx7rhg0YI9dSfdZSbq/GHxHyH6IXtQApNdCSaqNFegRPS/nN5VVRlm/7f+RV1Gvs+SIgdEsUdOQEDyn+UGZIqykZmfTzUampQDEIpoUNqHqKk8XUVVCSnUdMaaAWEaBQUDAUgEgpIN3Da4bY/mB+ULoYnERWrEaSAfLOAfkuCFve/Nlk/faAT1Hhv7N9kZsOhiSxr2AwQfRwm4I35rnvdJJ6rVhmkuklkifvmAbaTzWRFhwnCjKcIoAWzve8aGHVs5T068gsgTBIuEWBzC0wRda8OQ2k918zvsxeBBgkwDJ+75c5m2/g9alULKVek59z4mD7QNyBrWiHDwgtB9TosnGqjTVcGMNNjSQ1h1aBoHD83PrKn3S61NsMLRitQebQs4V1R8hvQQtMK0JEolBINlFR2yjKTnFBOmNfIn5KL3ySVOgb+ijUMknqoCmhNiEFNQQVBWVtVWVVBQAgJqBhEoAQgvaPCPU/t+ytB+zMasdm/wDF38j5qeBwwqNIDoeB90ixE7FZ6TodDgY0cND9WVRpr+B5cJh4zsIiIdc/MkeiwFdJ2HMZWnMwnMx35XbgjaRb2WKrTgn390IqhACnKRKimD9eqCUggIOnwCu9lQGm0OcYaAXObBJF5aQehjYnTVZMbVc95c+Mx+9AAkzc+G152XY7OY/uqNcBjpflDqzXEZGCXhkAiZyOsbGByXM4lUL3lxGUk6RAFhv7fRUnbVnDGmEFBK0wZSAnRSp0ydFdSJZJsdi08juORtqiqXUoa10g5pIANxB3GyipVjJLtZJ8/VRCIYMKJKmSooJU0J00KCqobqoq17VXCqhCChQSKAEAolBZTeWkEahWV3BxzC06jqq3tUQqLKNdzJgxOqi9838h7BMMHNRQJKU05UChNJMIL6GKexrmtcQ1/wB4Wg2IEg73N+pUH1CdSSq0ILHNiJBgiR1HP5LfwbhRru18IImLkzpCv4UwtY2qQAA8d3Ucxr2tqToWuBa5tpIcI81rwNWpg67MQ5pc1z3GWhuR7XFwdkcG5AQZ8JFoFoQjo8V4ZTw1EAgB9jFpiDr10+a8dWqZjK2caxdSpUJe7NJzTJOad5XPSRbRKaULdxdzDUApnMAxjXHLllzWhptJ5CTuZRGL6/wlKCEKolTCaTEKCp2qg5Te1QgqqJQgNThQEJwnCACiNdVzAAAD5ys7o2V4cYtHsqnE7/oqKymptpOOgJ9FF7CLEIqKAjKiCoNnD20TUaKpeGEkOLcsjwnKb/hzZZ6TF12XNwTml9g8ODcuZwphobHeEAS4knRp/AZHiXnYSLSqNWIZTDQQTmJ5iI3gctrrNAUQ0phpQasNjSwRAcIIAcTAncQulw/tCWU3Yd7c9B4GdkmQ4aVGEyA4W29lxMpSypo27DMG2oD3TvCDP2ha2oCKZc50jw5ZERqSWwuXVpxvqJUPJaMM4O8FQw0zDonKTuen90FAgdT9a/W6iVbicM6m4tcPUaEbFp3CpKIaSEwoJ00Lr4jgRZSo1RUYe+DnR4mgAEAQXNE6kHaWm5TU3F9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SEhQQEhQUFBQUFRUVFBUVFBQVFBUUFBQXFhUUFBQYHCggGBolHBQUITEhJSksLi4uFx8zODMsNygtLisBCgoKDg0OFxAQFywkHCQsLCwsLCwsLCwsLCwsLCwsLCwsLCwsLCwsLCwsLCwsLCwsLCwsLCwsLCwsKywsLCwsLP/AABEIAQAAxQMBIgACEQEDEQH/xAAcAAACAwEBAQEAAAAAAAAAAAAAAQIDBAUGBwj/xAA7EAABAwIEAwYDBwMDBQAAAAABAAIRAyEEEjFBBVFhBhMicYGRB6HwIzJCUrHB4RTR8TNywkNTgpKi/8QAGAEBAQEBAQAAAAAAAAAAAAAAAAECAwT/xAAhEQEBAAICAwEAAwEAAAAAAAAAAQIRITEDEkEiMlFhE//aAAwDAQACEQMRAD8A+LvmTdAdG6lEmEqrrwq3pHOeqhn8/dSKgVGavoXKsrO8/VQo2EqNRyrXxHP5+5Ta/qfdQKYKjC5tU7kpF55quU1TawuPMqOc8yooQSznmUsx6pIREs55oznmooQPMeZTzHmooUVLOeZRnPMqKUoH3h+in3h+iVBCgmHnr7oznmVFNVFjah5n3QoNQgspgDMT1A8yVTWHJaHM8/5VFRadr0ggBSyyhrbqOelwEBUEq2qVSouVJMJoARkwmgBbKfDKhvljzTZJayJFbn8NcDGZv6KIwBvcaTYghNxfWsUoC1O4e+JaMw0t/ZZ3NIMEEHqksSywkIQiBCCEIBRUlFRTQQmAnCqFshNJUMIQEKCyu3qq3HSQog3VwII1HkVXacqw/wBFNxURTJ2ChpKJQ4qISTCjmkEBJasDQzGeUFCTbt8GwzaTe8eAXEbjTy6ru0uKU3N8bQYiI2HReaxFYkkHRrSbWk7lZ8PVBGX2ub2+vZcbh7c13l1w9PVoUqu7Z5TC42J4O5hzNNtbzHlKzudH3XXsIbsvQ8Ew1SqMrmgzcSZ+QWbbhO+G5Jl8crDVS8wGltVskR+ICLHr1RVw7KzTIh4meeuoXtuGdhKlV9iNdQDA9V2O1nw8NMd7S3Hii0Hc9LrP/SXmLfHd6r4hiKJYSDt0VUrvcawj2kyIidPmFwCvRjdzbz54etSlIpIVY0aYCimCqJJkqKFUNuqSISQSaUIahBGtTglQJWmJ16/5WZwR0sMWQSlKQCjKSEEoBRElrwQMwN5SwWGDzBdB6D9TouyzAdy2cwcdojX0WcspGscXMqa+YhZRY66/otOId4iOUhW4DAF7hGhMSU3JNtatrr9muAPrEOAN/nygr7n2O7JtpAOIgwPkvH9kOG/072EzsR5RpC+tU8ScohvzAXm4zy/XTt7XGaxaqOEa24F+Z1UsRTa8FrhIK59DjAc/ui0td1FvdHF+Kso5Q4mXGA0CSfILv+dcdOH63/r5P8SezLaZNRo8JvbbWV8YxVOHGLidf7r9E/EnGZsKRkLSRqYML881Drrcf4WfFNbdPJdybZk0BNdnAoRCaEEUKUJFVAU5QhAwhDU0BUqmTG6oKdQ3Q0I6dhrUyglRKjNEqUJAwmERpw7iedtgulRxUWyxO/KfNUYAgNk8j6BSqVwTDb9eqxea6ThWxuZxm0yT9eS9B2eP3SdA4DyG/wA1w6H+prrYnaT/ACV6bh7NANyCFz8l4dcI+z8N4WKtNtWdACIAXmcZ27NKu3Dd1XqPqPyMsGMnNl1GYr0fYniHhFN22i9QzhFLMXxcmbE6neBusY4zLVZ9rjuV5+lhKjGuqkkObVaY1blMSGui4Xn/AIj8RqUMS3EMp1arWU2+Gm3MRmJlx5bL2/aSsGUwwQLi36LHXo5qjHEWcyJFja4/dMuPyuM3+q+MdsePVqtMF/eMD6YcKbw0xmkCSAI00PReBbSkSLmP4X1z4v8ADaVGkHsLjUe4SS4mwm0cl8loki8S06+9l18fSZsRCFbWAmR7KtdnChJNACIYCSJSQCEIQSaE0mlCCktuUwE3apZkb2VQKKbikoyFJpUVIINDXWjylXscNdABHnOpWJr1ooUy6ANUrUrVm/LYWnmdl1+E8RhwaTo6B8ly3YQxzJMWM39FTTlrhNiHC/LZc8pLHSWx+hez7Acr29PZe3w9TSV8y+H/ABdr6bWzeB6r6GHeGRrFh1XDC6by6eP+I9TE0XuxFOn3tEtbnynxMLd45bro9n+0NPFtoOpkkgS9sHwiDIPJYeK8ex7ZaMM1syJc8OBH+1v91x+A8WqUqndUKFNgqO+1klozHks3PH207Y+DyXx+2uI5/wAcnDJTI2d+xlfI8HUjUkTy3X0P4zYuXspzOpgL5kDaPXyIP+V6fH/F5c7ytxdODI0KzKx7lWujlTRKAhVCQgBCAQhCBtTQ1NBTUKiE36oCNIlCEKIE8qAFMBBFoXRwJy3IBnRYmtV9OqIA5GyXprHt0KVSSbb/ADhacXlLL6ixIE+RKzYQQdyTsJN+sLo/0bnAuLS2RofcW+tFyvbrLw73Y5zmU87L5L2nQr6vwXjgrMEHxR9WXzv4bNhxpuG0dDJN/JdntFwx+Dq95SkMdcQuWU53Cf09nX4a6ubSDuZMLlYnsq+l9pmBy3MSsHCe3wYMtTX2PpzWbtL8SqYpOawZnEEAf3XL1lvE5d55M5jrfD5R21x5r4p5OjDlHoVwlbVqFz3OP4jJ8zP7qVOhmPSF7pNTTyXmqHDkog+qvr4ZzdrLOQtM0IQgoySEJIGhCEEmIQ1CgreLocFFxupWVaRhRUi5RBURKVJrlWpSgmXwhrlGUBB6rsliKT3tpVYa4nwOOhnYnZfWcB2Hc9s5hGXQbcivgNK+4BGn8L6X2B+KbsG3uMU0vYPuvg5hyzRf1grPrN8s32+PoHDex1Wic0SBp+aJ+a9Y/ANxFE06jYcBAleMo/HHA/jp1h1a3MPnC1s+NHCzqaw86Lv2lX0xWZWMPEvh+XOjwxNjp8t9F5rinB2HGf09NocymwBzg0WImT5mV7tnxc4U/wD67geTqT2/qFjq/Erg7DmFXOTypOMf/PVc54dXt0y825rT5vxbsOWkvaHBpuLaHqvL1uG1KZLTMi8Rbe4M+a+v8R+LPDXAgNqO6hjgfmF4zHdsMA95eWV3OiAcrYA5RZbss6Yxzv2PCYhs6/z19VkcF3uM8Uw9WSym9rtpyxrqYMmy4UjVWNW7QhCeZKVpgIQhQJCEKibEJMTQZ3apSpP1USiopoQoBSASCmCgTkgUiUBBNa8Hh+9lo+8GPcLgTlEwc1tJtrpCxqTHEEEai48xogChasaQ7LUBu4AERGUjwgTvp7QsqqLKcbp1Ggf3mypQirARN/knVZBi2gIjSCJUNF0KkOw7XZGg03ljng+JwcC4Zx00B122UGBCRKcqoEICEAhCEAhCRQTahJqagodqVGU3G6jCKCmopgoJJlJACATATRCBoBRCSDrcCxYY6pTcSGV2d04w0gBzmmTIMXaPELjrosfEcG6jUdSfEtMSCCCNnAgkEEdVmH1C7nGXU6tCjiGwKn+lVbkgkiXCpmAymSHjmAG67T6vxw0yhEKofJdDh5mlXZMeFr4O+VwBi9jD/X0XPhWUgLyNrdDIIPyI9UpFacqKFUNMIIShA0JSmgEISKCbUJMKagpdqoOapv1UVVJACAmoABSAUUwg1cNwve1aVL/uPY3/ANnAFdftFwI4Wo+mSXUw6Gvi7TqGu6LP2Tti6Dj+F+Y+g/lfQe1VNj6GIc4iDWY3yJYLj3V+OeWVmUj5WWxYquF1u0XCjh6ndzLTdh3jcHyXJUbl2IXV4Dhu+c6gJl7fs2w45qgc2AANCQDcg/uOUp035XB17GbGD6HYpVhOsUwbLp9o8ORUFbLlp1watKG5WlmYttAixaQesrlJCzRkLVw+XOyTAfAdvpcGFklb+AUw7E0mnQvExOmpiL7JeidsThqkFZiozuiQMxiSCQJsCecQpNoeA1DzDWjmdSfIfuqXtY2n4TFwIuOZVNZsFWUKmVrgdCW/IqusQTbTabIiAUnj9JSI+alUOnl+5QQQUoTJQSYUIYhQUu1UYRU1SzKqAhJNQCkopgoOtwC1UO/KBPqQF63jeOaaFZjj4f6mkXdAWtB+QXl+APAFQncsaPMGV1MY0OZi2zyf6iw+SRyynLT29rtdWrMaMzG5XU3gHwEgWn8rgF4pex4PWBZ3tRxcHtp0nCJA/DPoY9HFeYqtptc/V3iIbBgRNjKtax44ZEwnISlRtvr1S+hTlxPclzADJDab3ZwQZgeNz9htqsK2cJrND8rzFOoMj5mBOjiBrB/eLwVXxDDd1UdTDg8NPhcJhzfwuAIBEjYiQi1QFp4ZUy1WnlO8bEG8dSskrRgZzggA5QXQdIaJM+yJOximDvCG6SALzrG6sx7rhg0YI9dSfdZSbq/GHxHyH6IXtQApNdCSaqNFegRPS/nN5VVRlm/7f+RV1Gvs+SIgdEsUdOQEDyn+UGZIqykZmfTzUampQDEIpoUNqHqKk8XUVVCSnUdMaaAWEaBQUDAUgEgpIN3Da4bY/mB+ULoYnERWrEaSAfLOAfkuCFve/Nlk/faAT1Hhv7N9kZsOhiSxr2AwQfRwm4I35rnvdJJ6rVhmkuklkifvmAbaTzWRFhwnCjKcIoAWzve8aGHVs5T068gsgTBIuEWBzC0wRda8OQ2k918zvsxeBBgkwDJ+75c5m2/g9alULKVek59z4mD7QNyBrWiHDwgtB9TosnGqjTVcGMNNjSQ1h1aBoHD83PrKn3S61NsMLRitQebQs4V1R8hvQQtMK0JEolBINlFR2yjKTnFBOmNfIn5KL3ySVOgb+ijUMknqoCmhNiEFNQQVBWVtVWVVBQAgJqBhEoAQgvaPCPU/t+ytB+zMasdm/wDF38j5qeBwwqNIDoeB90ixE7FZ6TodDgY0cND9WVRpr+B5cJh4zsIiIdc/MkeiwFdJ2HMZWnMwnMx35XbgjaRb2WKrTgn390IqhACnKRKimD9eqCUggIOnwCu9lQGm0OcYaAXObBJF5aQehjYnTVZMbVc95c+Mx+9AAkzc+G152XY7OY/uqNcBjpflDqzXEZGCXhkAiZyOsbGByXM4lUL3lxGUk6RAFhv7fRUnbVnDGmEFBK0wZSAnRSp0ydFdSJZJsdi08juORtqiqXUoa10g5pIANxB3GyipVjJLtZJ8/VRCIYMKJKmSooJU0J00KCqobqoq17VXCqhCChQSKAEAolBZTeWkEahWV3BxzC06jqq3tUQqLKNdzJgxOqi9838h7BMMHNRQJKU05UChNJMIL6GKexrmtcQ1/wB4Wg2IEg73N+pUH1CdSSq0ILHNiJBgiR1HP5LfwbhRru18IImLkzpCv4UwtY2qQAA8d3Ucxr2tqToWuBa5tpIcI81rwNWpg67MQ5pc1z3GWhuR7XFwdkcG5AQZ8JFoFoQjo8V4ZTw1EAgB9jFpiDr10+a8dWqZjK2caxdSpUJe7NJzTJOad5XPSRbRKaULdxdzDUApnMAxjXHLllzWhptJ5CTuZRGL6/wlKCEKolTCaTEKCp2qg5Te1QgqqJQgNThQEJwnCACiNdVzAAAD5ys7o2V4cYtHsqnE7/oqKymptpOOgJ9FF7CLEIqKAjKiCoNnD20TUaKpeGEkOLcsjwnKb/hzZZ6TF12XNwTml9g8ODcuZwphobHeEAS4knRp/AZHiXnYSLSqNWIZTDQQTmJ5iI3gctrrNAUQ0phpQasNjSwRAcIIAcTAncQulw/tCWU3Yd7c9B4GdkmQ4aVGEyA4W29lxMpSypo27DMG2oD3TvCDP2ha2oCKZc50jw5ZERqSWwuXVpxvqJUPJaMM4O8FQw0zDonKTuen90FAgdT9a/W6iVbicM6m4tcPUaEbFp3CpKIaSEwoJ00Lr4jgRZSo1RUYe+DnR4mgAEAQXNE6kHaWm5TU3F9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http://upload.wikimedia.org/wikipedia/commons/d/d7/King_Charles_II_of_Spain.jpg"/>
          <p:cNvPicPr>
            <a:picLocks noChangeAspect="1" noChangeArrowheads="1"/>
          </p:cNvPicPr>
          <p:nvPr/>
        </p:nvPicPr>
        <p:blipFill>
          <a:blip r:embed="rId4" cstate="print"/>
          <a:srcRect/>
          <a:stretch>
            <a:fillRect/>
          </a:stretch>
        </p:blipFill>
        <p:spPr bwMode="auto">
          <a:xfrm>
            <a:off x="1066800" y="1371600"/>
            <a:ext cx="2886075" cy="3743325"/>
          </a:xfrm>
          <a:prstGeom prst="rect">
            <a:avLst/>
          </a:prstGeom>
          <a:noFill/>
        </p:spPr>
      </p:pic>
      <p:pic>
        <p:nvPicPr>
          <p:cNvPr id="1034" name="Picture 10" descr="http://upload.wikimedia.org/wikipedia/commons/7/7a/Habsburg_Map_1547.jpg"/>
          <p:cNvPicPr>
            <a:picLocks noChangeAspect="1" noChangeArrowheads="1"/>
          </p:cNvPicPr>
          <p:nvPr/>
        </p:nvPicPr>
        <p:blipFill>
          <a:blip r:embed="rId5" cstate="print"/>
          <a:srcRect/>
          <a:stretch>
            <a:fillRect/>
          </a:stretch>
        </p:blipFill>
        <p:spPr bwMode="auto">
          <a:xfrm>
            <a:off x="4419600" y="1143000"/>
            <a:ext cx="3181350" cy="1981201"/>
          </a:xfrm>
          <a:prstGeom prst="rect">
            <a:avLst/>
          </a:prstGeom>
          <a:noFill/>
        </p:spPr>
      </p:pic>
      <p:sp>
        <p:nvSpPr>
          <p:cNvPr id="8" name="TextBox 7"/>
          <p:cNvSpPr txBox="1"/>
          <p:nvPr/>
        </p:nvSpPr>
        <p:spPr>
          <a:xfrm>
            <a:off x="0" y="0"/>
            <a:ext cx="9411551" cy="954107"/>
          </a:xfrm>
          <a:prstGeom prst="rect">
            <a:avLst/>
          </a:prstGeom>
          <a:noFill/>
        </p:spPr>
        <p:txBody>
          <a:bodyPr wrap="none" rtlCol="0">
            <a:spAutoFit/>
          </a:bodyPr>
          <a:lstStyle/>
          <a:p>
            <a:pPr algn="ctr"/>
            <a:r>
              <a:rPr lang="en-US" sz="2800" b="1" dirty="0" smtClean="0">
                <a:latin typeface="Arial" pitchFamily="34" charset="0"/>
                <a:cs typeface="Arial" pitchFamily="34" charset="0"/>
              </a:rPr>
              <a:t>Inbreeding, Inbreeding Depression and the end of the </a:t>
            </a:r>
          </a:p>
          <a:p>
            <a:pPr algn="ctr"/>
            <a:r>
              <a:rPr lang="en-US" sz="2800" b="1" dirty="0" smtClean="0">
                <a:latin typeface="Arial" pitchFamily="34" charset="0"/>
                <a:cs typeface="Arial" pitchFamily="34" charset="0"/>
              </a:rPr>
              <a:t>Hapsburg line: Charles II</a:t>
            </a:r>
            <a:endParaRPr lang="en-US" sz="2800" b="1"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latin typeface="Arial" charset="0"/>
                <a:cs typeface="Arial" charset="0"/>
              </a:rPr>
              <a:t>Some Inbreeding Unavoidable</a:t>
            </a:r>
          </a:p>
        </p:txBody>
      </p:sp>
      <p:sp>
        <p:nvSpPr>
          <p:cNvPr id="52227" name="Rectangle 3"/>
          <p:cNvSpPr>
            <a:spLocks noGrp="1" noChangeArrowheads="1"/>
          </p:cNvSpPr>
          <p:nvPr>
            <p:ph type="body" idx="1"/>
          </p:nvPr>
        </p:nvSpPr>
        <p:spPr/>
        <p:txBody>
          <a:bodyPr/>
          <a:lstStyle/>
          <a:p>
            <a:pPr eaLnBrk="1" hangingPunct="1"/>
            <a:r>
              <a:rPr lang="en-US" smtClean="0">
                <a:latin typeface="Arial" charset="0"/>
                <a:cs typeface="Arial" charset="0"/>
              </a:rPr>
              <a:t>Poor roads led to short “dating distances”</a:t>
            </a:r>
          </a:p>
          <a:p>
            <a:pPr eaLnBrk="1" hangingPunct="1"/>
            <a:endParaRPr lang="en-US" smtClean="0">
              <a:latin typeface="Arial" charset="0"/>
              <a:cs typeface="Arial" charset="0"/>
            </a:endParaRPr>
          </a:p>
          <a:p>
            <a:pPr eaLnBrk="1" hangingPunct="1"/>
            <a:r>
              <a:rPr lang="en-US" smtClean="0">
                <a:latin typeface="Arial" charset="0"/>
                <a:cs typeface="Arial" charset="0"/>
              </a:rPr>
              <a:t>Most matings between humans likely between second cousins or closer</a:t>
            </a:r>
          </a:p>
          <a:p>
            <a:pPr eaLnBrk="1" hangingPunct="1"/>
            <a:endParaRPr lang="en-US" smtClean="0">
              <a:latin typeface="Arial" charset="0"/>
              <a:cs typeface="Arial" charset="0"/>
            </a:endParaRPr>
          </a:p>
          <a:p>
            <a:pPr eaLnBrk="1" hangingPunct="1"/>
            <a:endParaRPr lang="en-US" smtClean="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28600" y="0"/>
            <a:ext cx="8623300" cy="946150"/>
          </a:xfrm>
          <a:prstGeom prst="rect">
            <a:avLst/>
          </a:prstGeom>
          <a:noFill/>
          <a:ln w="9525">
            <a:noFill/>
            <a:miter lim="800000"/>
            <a:headEnd/>
            <a:tailEnd/>
          </a:ln>
        </p:spPr>
        <p:txBody>
          <a:bodyPr wrap="none">
            <a:spAutoFit/>
          </a:bodyPr>
          <a:lstStyle/>
          <a:p>
            <a:pPr eaLnBrk="1" hangingPunct="1"/>
            <a:r>
              <a:rPr lang="en-US" sz="2800">
                <a:latin typeface="Arial" charset="0"/>
              </a:rPr>
              <a:t>Some human societies promote inbreeding</a:t>
            </a:r>
          </a:p>
          <a:p>
            <a:pPr eaLnBrk="1" hangingPunct="1"/>
            <a:r>
              <a:rPr lang="en-US" sz="2800">
                <a:latin typeface="Arial" charset="0"/>
              </a:rPr>
              <a:t>(probably for retention of resources or tribal alliances)</a:t>
            </a:r>
          </a:p>
        </p:txBody>
      </p:sp>
      <p:grpSp>
        <p:nvGrpSpPr>
          <p:cNvPr id="53251" name="Group 3"/>
          <p:cNvGrpSpPr>
            <a:grpSpLocks/>
          </p:cNvGrpSpPr>
          <p:nvPr/>
        </p:nvGrpSpPr>
        <p:grpSpPr bwMode="auto">
          <a:xfrm>
            <a:off x="1809750" y="1447800"/>
            <a:ext cx="5937250" cy="5030788"/>
            <a:chOff x="0" y="912"/>
            <a:chExt cx="3740" cy="3169"/>
          </a:xfrm>
        </p:grpSpPr>
        <p:pic>
          <p:nvPicPr>
            <p:cNvPr id="53252" name="Picture 4"/>
            <p:cNvPicPr>
              <a:picLocks noChangeAspect="1" noChangeArrowheads="1"/>
            </p:cNvPicPr>
            <p:nvPr/>
          </p:nvPicPr>
          <p:blipFill>
            <a:blip r:embed="rId3" cstate="print"/>
            <a:srcRect/>
            <a:stretch>
              <a:fillRect/>
            </a:stretch>
          </p:blipFill>
          <p:spPr bwMode="auto">
            <a:xfrm>
              <a:off x="240" y="912"/>
              <a:ext cx="2880" cy="1608"/>
            </a:xfrm>
            <a:prstGeom prst="rect">
              <a:avLst/>
            </a:prstGeom>
            <a:noFill/>
            <a:ln w="9525">
              <a:noFill/>
              <a:miter lim="800000"/>
              <a:headEnd/>
              <a:tailEnd/>
            </a:ln>
          </p:spPr>
        </p:pic>
        <p:sp>
          <p:nvSpPr>
            <p:cNvPr id="53253" name="AutoShape 5"/>
            <p:cNvSpPr>
              <a:spLocks noChangeArrowheads="1"/>
            </p:cNvSpPr>
            <p:nvPr/>
          </p:nvSpPr>
          <p:spPr bwMode="auto">
            <a:xfrm>
              <a:off x="1912" y="1751"/>
              <a:ext cx="480" cy="1152"/>
            </a:xfrm>
            <a:prstGeom prst="upArrow">
              <a:avLst>
                <a:gd name="adj1" fmla="val 50000"/>
                <a:gd name="adj2" fmla="val 60000"/>
              </a:avLst>
            </a:prstGeom>
            <a:solidFill>
              <a:srgbClr val="59AF98"/>
            </a:solidFill>
            <a:ln w="9525">
              <a:solidFill>
                <a:schemeClr val="tx1"/>
              </a:solidFill>
              <a:miter lim="800000"/>
              <a:headEnd/>
              <a:tailEnd/>
            </a:ln>
          </p:spPr>
          <p:txBody>
            <a:bodyPr vert="eaVert" wrap="none" anchor="ctr"/>
            <a:lstStyle/>
            <a:p>
              <a:endParaRPr lang="en-US"/>
            </a:p>
          </p:txBody>
        </p:sp>
        <p:sp>
          <p:nvSpPr>
            <p:cNvPr id="53254" name="AutoShape 6"/>
            <p:cNvSpPr>
              <a:spLocks noChangeArrowheads="1"/>
            </p:cNvSpPr>
            <p:nvPr/>
          </p:nvSpPr>
          <p:spPr bwMode="auto">
            <a:xfrm>
              <a:off x="1192" y="2087"/>
              <a:ext cx="288" cy="1008"/>
            </a:xfrm>
            <a:prstGeom prst="upArrow">
              <a:avLst>
                <a:gd name="adj1" fmla="val 50000"/>
                <a:gd name="adj2" fmla="val 87500"/>
              </a:avLst>
            </a:prstGeom>
            <a:solidFill>
              <a:srgbClr val="E0BEC9"/>
            </a:solidFill>
            <a:ln w="9525">
              <a:solidFill>
                <a:schemeClr val="tx1"/>
              </a:solidFill>
              <a:miter lim="800000"/>
              <a:headEnd/>
              <a:tailEnd/>
            </a:ln>
          </p:spPr>
          <p:txBody>
            <a:bodyPr vert="eaVert" wrap="none" anchor="ctr"/>
            <a:lstStyle/>
            <a:p>
              <a:endParaRPr lang="en-US"/>
            </a:p>
          </p:txBody>
        </p:sp>
        <p:sp>
          <p:nvSpPr>
            <p:cNvPr id="53255" name="Text Box 7"/>
            <p:cNvSpPr txBox="1">
              <a:spLocks noChangeArrowheads="1"/>
            </p:cNvSpPr>
            <p:nvPr/>
          </p:nvSpPr>
          <p:spPr bwMode="auto">
            <a:xfrm>
              <a:off x="702" y="3102"/>
              <a:ext cx="1190" cy="326"/>
            </a:xfrm>
            <a:prstGeom prst="rect">
              <a:avLst/>
            </a:prstGeom>
            <a:noFill/>
            <a:ln w="9525">
              <a:noFill/>
              <a:miter lim="800000"/>
              <a:headEnd/>
              <a:tailEnd/>
            </a:ln>
          </p:spPr>
          <p:txBody>
            <a:bodyPr wrap="none">
              <a:spAutoFit/>
            </a:bodyPr>
            <a:lstStyle/>
            <a:p>
              <a:pPr eaLnBrk="1" hangingPunct="1"/>
              <a:r>
                <a:rPr lang="en-US" sz="1400" b="1">
                  <a:latin typeface="Arial" charset="0"/>
                </a:rPr>
                <a:t>1-10% of population</a:t>
              </a:r>
            </a:p>
            <a:p>
              <a:pPr eaLnBrk="1" hangingPunct="1"/>
              <a:r>
                <a:rPr lang="en-US" sz="1400" b="1">
                  <a:latin typeface="Arial" charset="0"/>
                </a:rPr>
                <a:t> 2</a:t>
              </a:r>
              <a:r>
                <a:rPr lang="en-US" sz="1400" b="1" baseline="30000">
                  <a:latin typeface="Arial" charset="0"/>
                </a:rPr>
                <a:t>nd</a:t>
              </a:r>
              <a:r>
                <a:rPr lang="en-US" sz="1400" b="1">
                  <a:latin typeface="Arial" charset="0"/>
                </a:rPr>
                <a:t> cousin or closer</a:t>
              </a:r>
            </a:p>
          </p:txBody>
        </p:sp>
        <p:sp>
          <p:nvSpPr>
            <p:cNvPr id="53256" name="Text Box 8"/>
            <p:cNvSpPr txBox="1">
              <a:spLocks noChangeArrowheads="1"/>
            </p:cNvSpPr>
            <p:nvPr/>
          </p:nvSpPr>
          <p:spPr bwMode="auto">
            <a:xfrm>
              <a:off x="1950" y="2958"/>
              <a:ext cx="1237" cy="326"/>
            </a:xfrm>
            <a:prstGeom prst="rect">
              <a:avLst/>
            </a:prstGeom>
            <a:noFill/>
            <a:ln w="9525">
              <a:noFill/>
              <a:miter lim="800000"/>
              <a:headEnd/>
              <a:tailEnd/>
            </a:ln>
          </p:spPr>
          <p:txBody>
            <a:bodyPr wrap="none">
              <a:spAutoFit/>
            </a:bodyPr>
            <a:lstStyle/>
            <a:p>
              <a:pPr eaLnBrk="1" hangingPunct="1"/>
              <a:r>
                <a:rPr lang="en-US" sz="1400" b="1">
                  <a:latin typeface="Arial" charset="0"/>
                </a:rPr>
                <a:t>20-50% of population</a:t>
              </a:r>
            </a:p>
            <a:p>
              <a:pPr eaLnBrk="1" hangingPunct="1"/>
              <a:r>
                <a:rPr lang="en-US" sz="1400" b="1">
                  <a:latin typeface="Arial" charset="0"/>
                </a:rPr>
                <a:t>2</a:t>
              </a:r>
              <a:r>
                <a:rPr lang="en-US" sz="1400" b="1" baseline="30000">
                  <a:latin typeface="Arial" charset="0"/>
                </a:rPr>
                <a:t>nd</a:t>
              </a:r>
              <a:r>
                <a:rPr lang="en-US" sz="1400" b="1">
                  <a:latin typeface="Arial" charset="0"/>
                </a:rPr>
                <a:t> cousin or closer</a:t>
              </a:r>
            </a:p>
          </p:txBody>
        </p:sp>
        <p:sp>
          <p:nvSpPr>
            <p:cNvPr id="53257" name="Text Box 9"/>
            <p:cNvSpPr txBox="1">
              <a:spLocks noChangeArrowheads="1"/>
            </p:cNvSpPr>
            <p:nvPr/>
          </p:nvSpPr>
          <p:spPr bwMode="auto">
            <a:xfrm>
              <a:off x="0" y="3504"/>
              <a:ext cx="3740" cy="577"/>
            </a:xfrm>
            <a:prstGeom prst="rect">
              <a:avLst/>
            </a:prstGeom>
            <a:noFill/>
            <a:ln w="9525">
              <a:noFill/>
              <a:miter lim="800000"/>
              <a:headEnd/>
              <a:tailEnd/>
            </a:ln>
          </p:spPr>
          <p:txBody>
            <a:bodyPr wrap="none">
              <a:spAutoFit/>
            </a:bodyPr>
            <a:lstStyle/>
            <a:p>
              <a:pPr eaLnBrk="1" hangingPunct="1"/>
              <a:r>
                <a:rPr lang="en-US" sz="1800" b="1" dirty="0">
                  <a:latin typeface="Arial" charset="0"/>
                </a:rPr>
                <a:t>Mating within nuclear family is universally prohibited</a:t>
              </a:r>
            </a:p>
            <a:p>
              <a:pPr eaLnBrk="1" hangingPunct="1"/>
              <a:r>
                <a:rPr lang="en-US" sz="1800" b="1" dirty="0">
                  <a:latin typeface="Arial" charset="0"/>
                </a:rPr>
                <a:t>BUT</a:t>
              </a:r>
            </a:p>
            <a:p>
              <a:pPr eaLnBrk="1" hangingPunct="1"/>
              <a:r>
                <a:rPr lang="en-US" sz="1800" b="1" dirty="0">
                  <a:latin typeface="Arial" charset="0"/>
                </a:rPr>
                <a:t>Roughly 5% of woman experience </a:t>
              </a:r>
              <a:r>
                <a:rPr lang="en-US" sz="1800" b="1" dirty="0" smtClean="0">
                  <a:latin typeface="Arial" charset="0"/>
                </a:rPr>
                <a:t>incest (likely rape)</a:t>
              </a:r>
              <a:endParaRPr lang="en-US" sz="1800" b="1" dirty="0">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2400" y="152400"/>
            <a:ext cx="8799513" cy="1373188"/>
          </a:xfrm>
          <a:prstGeom prst="rect">
            <a:avLst/>
          </a:prstGeom>
          <a:noFill/>
          <a:ln w="9525">
            <a:noFill/>
            <a:miter lim="800000"/>
            <a:headEnd/>
            <a:tailEnd/>
          </a:ln>
        </p:spPr>
        <p:txBody>
          <a:bodyPr wrap="none">
            <a:spAutoFit/>
          </a:bodyPr>
          <a:lstStyle/>
          <a:p>
            <a:pPr eaLnBrk="1" hangingPunct="1"/>
            <a:r>
              <a:rPr lang="en-US" sz="2800">
                <a:latin typeface="Arial" charset="0"/>
              </a:rPr>
              <a:t>Many organisms avoid inbreeding </a:t>
            </a:r>
            <a:r>
              <a:rPr lang="en-US">
                <a:latin typeface="Arial" charset="0"/>
              </a:rPr>
              <a:t>(most animals &amp; plants)</a:t>
            </a:r>
          </a:p>
          <a:p>
            <a:pPr eaLnBrk="1" hangingPunct="1"/>
            <a:r>
              <a:rPr lang="en-US" sz="2800">
                <a:latin typeface="Arial" charset="0"/>
              </a:rPr>
              <a:t>Animals: No incest within Chimps and Gorillas</a:t>
            </a:r>
          </a:p>
          <a:p>
            <a:pPr eaLnBrk="1" hangingPunct="1"/>
            <a:r>
              <a:rPr lang="en-US" sz="2800">
                <a:latin typeface="Arial" charset="0"/>
              </a:rPr>
              <a:t>Plants: </a:t>
            </a:r>
          </a:p>
        </p:txBody>
      </p:sp>
      <p:pic>
        <p:nvPicPr>
          <p:cNvPr id="54275" name="Picture 3" descr="Silene1"/>
          <p:cNvPicPr>
            <a:picLocks noChangeAspect="1" noChangeArrowheads="1"/>
          </p:cNvPicPr>
          <p:nvPr/>
        </p:nvPicPr>
        <p:blipFill>
          <a:blip r:embed="rId3" cstate="print"/>
          <a:srcRect t="4411" r="6628" b="4411"/>
          <a:stretch>
            <a:fillRect/>
          </a:stretch>
        </p:blipFill>
        <p:spPr bwMode="auto">
          <a:xfrm>
            <a:off x="304800" y="2286000"/>
            <a:ext cx="3500438" cy="4114800"/>
          </a:xfrm>
          <a:prstGeom prst="rect">
            <a:avLst/>
          </a:prstGeom>
          <a:noFill/>
          <a:ln w="9525">
            <a:noFill/>
            <a:miter lim="800000"/>
            <a:headEnd/>
            <a:tailEnd/>
          </a:ln>
        </p:spPr>
      </p:pic>
      <p:pic>
        <p:nvPicPr>
          <p:cNvPr id="54276" name="Picture 4"/>
          <p:cNvPicPr>
            <a:picLocks noChangeAspect="1" noChangeArrowheads="1"/>
          </p:cNvPicPr>
          <p:nvPr/>
        </p:nvPicPr>
        <p:blipFill>
          <a:blip r:embed="rId4" cstate="print"/>
          <a:srcRect/>
          <a:stretch>
            <a:fillRect/>
          </a:stretch>
        </p:blipFill>
        <p:spPr bwMode="auto">
          <a:xfrm>
            <a:off x="5562600" y="2057400"/>
            <a:ext cx="2878138" cy="4343400"/>
          </a:xfrm>
          <a:prstGeom prst="rect">
            <a:avLst/>
          </a:prstGeom>
          <a:noFill/>
          <a:ln w="9525">
            <a:noFill/>
            <a:miter lim="800000"/>
            <a:headEnd/>
            <a:tailEnd/>
          </a:ln>
        </p:spPr>
      </p:pic>
      <p:sp>
        <p:nvSpPr>
          <p:cNvPr id="54277" name="Text Box 5"/>
          <p:cNvSpPr txBox="1">
            <a:spLocks noChangeArrowheads="1"/>
          </p:cNvSpPr>
          <p:nvPr/>
        </p:nvSpPr>
        <p:spPr bwMode="auto">
          <a:xfrm>
            <a:off x="5791200" y="6400800"/>
            <a:ext cx="1885950" cy="366713"/>
          </a:xfrm>
          <a:prstGeom prst="rect">
            <a:avLst/>
          </a:prstGeom>
          <a:noFill/>
          <a:ln w="9525">
            <a:noFill/>
            <a:miter lim="800000"/>
            <a:headEnd/>
            <a:tailEnd/>
          </a:ln>
        </p:spPr>
        <p:txBody>
          <a:bodyPr wrap="none">
            <a:spAutoFit/>
          </a:bodyPr>
          <a:lstStyle/>
          <a:p>
            <a:pPr eaLnBrk="1" hangingPunct="1"/>
            <a:r>
              <a:rPr lang="en-US" sz="1800" i="1">
                <a:latin typeface="Arial" charset="0"/>
              </a:rPr>
              <a:t>Ophrys scolopex</a:t>
            </a:r>
          </a:p>
        </p:txBody>
      </p:sp>
      <p:sp>
        <p:nvSpPr>
          <p:cNvPr id="54278" name="Text Box 6"/>
          <p:cNvSpPr txBox="1">
            <a:spLocks noChangeArrowheads="1"/>
          </p:cNvSpPr>
          <p:nvPr/>
        </p:nvSpPr>
        <p:spPr bwMode="auto">
          <a:xfrm>
            <a:off x="1219200" y="6400800"/>
            <a:ext cx="1720850" cy="366713"/>
          </a:xfrm>
          <a:prstGeom prst="rect">
            <a:avLst/>
          </a:prstGeom>
          <a:noFill/>
          <a:ln w="9525">
            <a:noFill/>
            <a:miter lim="800000"/>
            <a:headEnd/>
            <a:tailEnd/>
          </a:ln>
        </p:spPr>
        <p:txBody>
          <a:bodyPr wrap="none">
            <a:spAutoFit/>
          </a:bodyPr>
          <a:lstStyle/>
          <a:p>
            <a:pPr eaLnBrk="1" hangingPunct="1"/>
            <a:r>
              <a:rPr lang="en-US" sz="1800" i="1">
                <a:latin typeface="Arial" charset="0"/>
              </a:rPr>
              <a:t>Silene virginica</a:t>
            </a:r>
          </a:p>
        </p:txBody>
      </p:sp>
      <p:sp>
        <p:nvSpPr>
          <p:cNvPr id="54279" name="Text Box 7"/>
          <p:cNvSpPr txBox="1">
            <a:spLocks noChangeArrowheads="1"/>
          </p:cNvSpPr>
          <p:nvPr/>
        </p:nvSpPr>
        <p:spPr bwMode="auto">
          <a:xfrm>
            <a:off x="304800" y="1524000"/>
            <a:ext cx="6545263" cy="581025"/>
          </a:xfrm>
          <a:prstGeom prst="rect">
            <a:avLst/>
          </a:prstGeom>
          <a:noFill/>
          <a:ln w="9525">
            <a:noFill/>
            <a:miter lim="800000"/>
            <a:headEnd/>
            <a:tailEnd/>
          </a:ln>
        </p:spPr>
        <p:txBody>
          <a:bodyPr wrap="none">
            <a:spAutoFit/>
          </a:bodyPr>
          <a:lstStyle/>
          <a:p>
            <a:pPr eaLnBrk="1" hangingPunct="1"/>
            <a:r>
              <a:rPr lang="en-US" sz="1600" b="1">
                <a:latin typeface="Arial" charset="0"/>
              </a:rPr>
              <a:t>Flowers are reproductive organs</a:t>
            </a:r>
          </a:p>
          <a:p>
            <a:pPr eaLnBrk="1" hangingPunct="1"/>
            <a:r>
              <a:rPr lang="en-US" sz="1600" b="1">
                <a:latin typeface="Arial" charset="0"/>
              </a:rPr>
              <a:t>Plants have many strategies to get their sperm to ANOTHER plant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905000" y="1228725"/>
            <a:ext cx="3994150" cy="562927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5943600" y="914400"/>
            <a:ext cx="2781300" cy="3733800"/>
          </a:xfrm>
          <a:prstGeom prst="rect">
            <a:avLst/>
          </a:prstGeom>
          <a:noFill/>
          <a:ln w="9525">
            <a:noFill/>
            <a:miter lim="800000"/>
            <a:headEnd/>
            <a:tailEnd/>
          </a:ln>
        </p:spPr>
      </p:pic>
      <p:sp>
        <p:nvSpPr>
          <p:cNvPr id="7172" name="Text Box 4"/>
          <p:cNvSpPr txBox="1">
            <a:spLocks noChangeArrowheads="1"/>
          </p:cNvSpPr>
          <p:nvPr/>
        </p:nvSpPr>
        <p:spPr bwMode="auto">
          <a:xfrm>
            <a:off x="517525" y="193675"/>
            <a:ext cx="7315200" cy="461963"/>
          </a:xfrm>
          <a:prstGeom prst="rect">
            <a:avLst/>
          </a:prstGeom>
          <a:noFill/>
          <a:ln w="9525">
            <a:noFill/>
            <a:miter lim="800000"/>
            <a:headEnd/>
            <a:tailEnd/>
          </a:ln>
        </p:spPr>
        <p:txBody>
          <a:bodyPr wrap="none">
            <a:spAutoFit/>
          </a:bodyPr>
          <a:lstStyle/>
          <a:p>
            <a:r>
              <a:rPr lang="en-US" b="1">
                <a:latin typeface="Arial" charset="0"/>
                <a:cs typeface="Arial" charset="0"/>
              </a:rPr>
              <a:t>Silene dioica on Skeppsvik Archipelago, Sweden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ev19"/>
          <p:cNvPicPr>
            <a:picLocks noChangeAspect="1" noChangeArrowheads="1"/>
          </p:cNvPicPr>
          <p:nvPr/>
        </p:nvPicPr>
        <p:blipFill>
          <a:blip r:embed="rId3" cstate="print"/>
          <a:srcRect/>
          <a:stretch>
            <a:fillRect/>
          </a:stretch>
        </p:blipFill>
        <p:spPr bwMode="auto">
          <a:xfrm>
            <a:off x="990600" y="1295400"/>
            <a:ext cx="6934200" cy="5383213"/>
          </a:xfrm>
          <a:prstGeom prst="rect">
            <a:avLst/>
          </a:prstGeom>
          <a:noFill/>
          <a:ln w="9525">
            <a:noFill/>
            <a:miter lim="800000"/>
            <a:headEnd/>
            <a:tailEnd/>
          </a:ln>
        </p:spPr>
      </p:pic>
      <p:sp>
        <p:nvSpPr>
          <p:cNvPr id="55299" name="Text Box 3"/>
          <p:cNvSpPr txBox="1">
            <a:spLocks noChangeArrowheads="1"/>
          </p:cNvSpPr>
          <p:nvPr/>
        </p:nvSpPr>
        <p:spPr bwMode="auto">
          <a:xfrm>
            <a:off x="1295400" y="762000"/>
            <a:ext cx="6096000" cy="457200"/>
          </a:xfrm>
          <a:prstGeom prst="rect">
            <a:avLst/>
          </a:prstGeom>
          <a:noFill/>
          <a:ln w="9525">
            <a:noFill/>
            <a:miter lim="800000"/>
            <a:headEnd/>
            <a:tailEnd/>
          </a:ln>
        </p:spPr>
        <p:txBody>
          <a:bodyPr wrap="none">
            <a:spAutoFit/>
          </a:bodyPr>
          <a:lstStyle/>
          <a:p>
            <a:pPr eaLnBrk="1" hangingPunct="1"/>
            <a:r>
              <a:rPr lang="en-US" b="1">
                <a:latin typeface="Arial" charset="0"/>
              </a:rPr>
              <a:t>Enantiostyly in </a:t>
            </a:r>
            <a:r>
              <a:rPr lang="en-US" b="1" i="1">
                <a:latin typeface="Arial" charset="0"/>
              </a:rPr>
              <a:t>Chamaecrista fasciculata</a:t>
            </a:r>
            <a:endParaRPr lang="en-US" sz="1800">
              <a:latin typeface="Arial" charset="0"/>
            </a:endParaRPr>
          </a:p>
        </p:txBody>
      </p:sp>
      <p:sp>
        <p:nvSpPr>
          <p:cNvPr id="55300" name="Text Box 4"/>
          <p:cNvSpPr txBox="1">
            <a:spLocks noChangeArrowheads="1"/>
          </p:cNvSpPr>
          <p:nvPr/>
        </p:nvSpPr>
        <p:spPr bwMode="auto">
          <a:xfrm>
            <a:off x="304800" y="152400"/>
            <a:ext cx="8358188" cy="457200"/>
          </a:xfrm>
          <a:prstGeom prst="rect">
            <a:avLst/>
          </a:prstGeom>
          <a:noFill/>
          <a:ln w="9525">
            <a:noFill/>
            <a:miter lim="800000"/>
            <a:headEnd/>
            <a:tailEnd/>
          </a:ln>
        </p:spPr>
        <p:txBody>
          <a:bodyPr wrap="none">
            <a:spAutoFit/>
          </a:bodyPr>
          <a:lstStyle/>
          <a:p>
            <a:pPr eaLnBrk="1" hangingPunct="1"/>
            <a:r>
              <a:rPr lang="en-US" b="1">
                <a:latin typeface="Arial" charset="0"/>
              </a:rPr>
              <a:t>Complex structure of the flower to avoid self-fertilization</a:t>
            </a:r>
          </a:p>
        </p:txBody>
      </p:sp>
      <p:sp>
        <p:nvSpPr>
          <p:cNvPr id="55301" name="Line 5"/>
          <p:cNvSpPr>
            <a:spLocks noChangeShapeType="1"/>
          </p:cNvSpPr>
          <p:nvPr/>
        </p:nvSpPr>
        <p:spPr bwMode="auto">
          <a:xfrm flipV="1">
            <a:off x="3352800" y="4419600"/>
            <a:ext cx="0" cy="990600"/>
          </a:xfrm>
          <a:prstGeom prst="line">
            <a:avLst/>
          </a:prstGeom>
          <a:noFill/>
          <a:ln w="57150">
            <a:solidFill>
              <a:schemeClr val="tx1"/>
            </a:solidFill>
            <a:round/>
            <a:headEnd/>
            <a:tailEnd type="triangle" w="med" len="med"/>
          </a:ln>
        </p:spPr>
        <p:txBody>
          <a:bodyPr/>
          <a:lstStyle/>
          <a:p>
            <a:endParaRPr lang="en-US"/>
          </a:p>
        </p:txBody>
      </p:sp>
      <p:sp>
        <p:nvSpPr>
          <p:cNvPr id="55302" name="Text Box 6"/>
          <p:cNvSpPr txBox="1">
            <a:spLocks noChangeArrowheads="1"/>
          </p:cNvSpPr>
          <p:nvPr/>
        </p:nvSpPr>
        <p:spPr bwMode="auto">
          <a:xfrm>
            <a:off x="2346325" y="5424488"/>
            <a:ext cx="1187450" cy="366712"/>
          </a:xfrm>
          <a:prstGeom prst="rect">
            <a:avLst/>
          </a:prstGeom>
          <a:noFill/>
          <a:ln w="9525">
            <a:noFill/>
            <a:miter lim="800000"/>
            <a:headEnd/>
            <a:tailEnd/>
          </a:ln>
        </p:spPr>
        <p:txBody>
          <a:bodyPr wrap="none">
            <a:spAutoFit/>
          </a:bodyPr>
          <a:lstStyle/>
          <a:p>
            <a:pPr eaLnBrk="1" hangingPunct="1"/>
            <a:r>
              <a:rPr lang="en-US" sz="1800" b="1">
                <a:latin typeface="Arial" charset="0"/>
              </a:rPr>
              <a:t>Male part</a:t>
            </a:r>
          </a:p>
        </p:txBody>
      </p:sp>
      <p:sp>
        <p:nvSpPr>
          <p:cNvPr id="55303" name="Line 7"/>
          <p:cNvSpPr>
            <a:spLocks noChangeShapeType="1"/>
          </p:cNvSpPr>
          <p:nvPr/>
        </p:nvSpPr>
        <p:spPr bwMode="auto">
          <a:xfrm flipH="1" flipV="1">
            <a:off x="4876800" y="4343400"/>
            <a:ext cx="76200" cy="990600"/>
          </a:xfrm>
          <a:prstGeom prst="line">
            <a:avLst/>
          </a:prstGeom>
          <a:noFill/>
          <a:ln w="57150">
            <a:solidFill>
              <a:schemeClr val="tx1"/>
            </a:solidFill>
            <a:round/>
            <a:headEnd/>
            <a:tailEnd type="triangle" w="med" len="med"/>
          </a:ln>
        </p:spPr>
        <p:txBody>
          <a:bodyPr/>
          <a:lstStyle/>
          <a:p>
            <a:endParaRPr lang="en-US"/>
          </a:p>
        </p:txBody>
      </p:sp>
      <p:sp>
        <p:nvSpPr>
          <p:cNvPr id="55304" name="Text Box 8"/>
          <p:cNvSpPr txBox="1">
            <a:spLocks noChangeArrowheads="1"/>
          </p:cNvSpPr>
          <p:nvPr/>
        </p:nvSpPr>
        <p:spPr bwMode="auto">
          <a:xfrm>
            <a:off x="4527550" y="5410200"/>
            <a:ext cx="1466850" cy="366713"/>
          </a:xfrm>
          <a:prstGeom prst="rect">
            <a:avLst/>
          </a:prstGeom>
          <a:noFill/>
          <a:ln w="9525">
            <a:noFill/>
            <a:miter lim="800000"/>
            <a:headEnd/>
            <a:tailEnd/>
          </a:ln>
        </p:spPr>
        <p:txBody>
          <a:bodyPr wrap="none">
            <a:spAutoFit/>
          </a:bodyPr>
          <a:lstStyle/>
          <a:p>
            <a:pPr eaLnBrk="1" hangingPunct="1"/>
            <a:r>
              <a:rPr lang="en-US" sz="1800" b="1">
                <a:latin typeface="Arial" charset="0"/>
              </a:rPr>
              <a:t>Female part</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3"/>
          <p:cNvSpPr>
            <a:spLocks noGrp="1" noChangeArrowheads="1"/>
          </p:cNvSpPr>
          <p:nvPr>
            <p:ph type="ctrTitle"/>
          </p:nvPr>
        </p:nvSpPr>
        <p:spPr bwMode="auto">
          <a:xfrm>
            <a:off x="152400" y="0"/>
            <a:ext cx="8763000" cy="4572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3200" b="1" dirty="0" smtClean="0">
                <a:latin typeface="Arial" pitchFamily="34" charset="0"/>
              </a:rPr>
              <a:t>Inbreeding increases egg failure in great tits</a:t>
            </a:r>
          </a:p>
        </p:txBody>
      </p:sp>
      <p:pic>
        <p:nvPicPr>
          <p:cNvPr id="285698" name="Picture 57" descr="Figure_06_00_L"/>
          <p:cNvPicPr>
            <a:picLocks noChangeAspect="1" noChangeArrowheads="1"/>
          </p:cNvPicPr>
          <p:nvPr/>
        </p:nvPicPr>
        <p:blipFill>
          <a:blip r:embed="rId3" cstate="print"/>
          <a:srcRect/>
          <a:stretch>
            <a:fillRect/>
          </a:stretch>
        </p:blipFill>
        <p:spPr bwMode="auto">
          <a:xfrm>
            <a:off x="2514600" y="709613"/>
            <a:ext cx="4098925" cy="6148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2528888"/>
            <a:ext cx="6086475" cy="519112"/>
          </a:xfrm>
          <a:prstGeom prst="rect">
            <a:avLst/>
          </a:prstGeom>
          <a:noFill/>
          <a:ln w="9525">
            <a:noFill/>
            <a:miter lim="800000"/>
            <a:headEnd/>
            <a:tailEnd/>
          </a:ln>
        </p:spPr>
        <p:txBody>
          <a:bodyPr wrap="none">
            <a:spAutoFit/>
          </a:bodyPr>
          <a:lstStyle/>
          <a:p>
            <a:pPr eaLnBrk="1" hangingPunct="1"/>
            <a:r>
              <a:rPr lang="en-US" sz="2800">
                <a:latin typeface="Arial" charset="0"/>
              </a:rPr>
              <a:t>Consequences of self-mating (plants)</a:t>
            </a:r>
          </a:p>
        </p:txBody>
      </p:sp>
      <p:sp>
        <p:nvSpPr>
          <p:cNvPr id="56323" name="AutoShape 3"/>
          <p:cNvSpPr>
            <a:spLocks noChangeAspect="1" noChangeArrowheads="1" noTextEdit="1"/>
          </p:cNvSpPr>
          <p:nvPr/>
        </p:nvSpPr>
        <p:spPr bwMode="auto">
          <a:xfrm>
            <a:off x="1676400" y="2133600"/>
            <a:ext cx="3986213" cy="3163888"/>
          </a:xfrm>
          <a:prstGeom prst="rect">
            <a:avLst/>
          </a:prstGeom>
          <a:noFill/>
          <a:ln w="9525">
            <a:noFill/>
            <a:miter lim="800000"/>
            <a:headEnd/>
            <a:tailEnd/>
          </a:ln>
        </p:spPr>
        <p:txBody>
          <a:bodyPr/>
          <a:lstStyle/>
          <a:p>
            <a:endParaRPr lang="en-US"/>
          </a:p>
        </p:txBody>
      </p:sp>
      <p:pic>
        <p:nvPicPr>
          <p:cNvPr id="56324" name="Picture 4"/>
          <p:cNvPicPr>
            <a:picLocks noChangeAspect="1" noChangeArrowheads="1"/>
          </p:cNvPicPr>
          <p:nvPr/>
        </p:nvPicPr>
        <p:blipFill>
          <a:blip r:embed="rId3" cstate="print"/>
          <a:srcRect/>
          <a:stretch>
            <a:fillRect/>
          </a:stretch>
        </p:blipFill>
        <p:spPr bwMode="auto">
          <a:xfrm>
            <a:off x="1143000" y="3352800"/>
            <a:ext cx="3987800" cy="3165475"/>
          </a:xfrm>
          <a:prstGeom prst="rect">
            <a:avLst/>
          </a:prstGeom>
          <a:noFill/>
          <a:ln w="9525">
            <a:noFill/>
            <a:miter lim="800000"/>
            <a:headEnd/>
            <a:tailEnd/>
          </a:ln>
        </p:spPr>
      </p:pic>
      <p:sp>
        <p:nvSpPr>
          <p:cNvPr id="56325" name="Text Box 5"/>
          <p:cNvSpPr txBox="1">
            <a:spLocks noChangeArrowheads="1"/>
          </p:cNvSpPr>
          <p:nvPr/>
        </p:nvSpPr>
        <p:spPr bwMode="auto">
          <a:xfrm>
            <a:off x="0" y="76200"/>
            <a:ext cx="8404225" cy="2227263"/>
          </a:xfrm>
          <a:prstGeom prst="rect">
            <a:avLst/>
          </a:prstGeom>
          <a:noFill/>
          <a:ln w="9525">
            <a:noFill/>
            <a:miter lim="800000"/>
            <a:headEnd/>
            <a:tailEnd/>
          </a:ln>
        </p:spPr>
        <p:txBody>
          <a:bodyPr wrap="none">
            <a:spAutoFit/>
          </a:bodyPr>
          <a:lstStyle/>
          <a:p>
            <a:pPr eaLnBrk="1" hangingPunct="1"/>
            <a:r>
              <a:rPr lang="en-US" sz="2800">
                <a:latin typeface="Arial" charset="0"/>
              </a:rPr>
              <a:t>Consequences of mating among relatives (animals):</a:t>
            </a:r>
          </a:p>
          <a:p>
            <a:pPr eaLnBrk="1" hangingPunct="1"/>
            <a:endParaRPr lang="en-US" sz="2800">
              <a:latin typeface="Arial" charset="0"/>
            </a:endParaRPr>
          </a:p>
          <a:p>
            <a:pPr eaLnBrk="1" hangingPunct="1"/>
            <a:r>
              <a:rPr lang="en-US" sz="2800">
                <a:latin typeface="Arial" charset="0"/>
              </a:rPr>
              <a:t>About 35% reduction of vigor in captive mammal </a:t>
            </a:r>
          </a:p>
          <a:p>
            <a:pPr eaLnBrk="1" hangingPunct="1"/>
            <a:r>
              <a:rPr lang="en-US" sz="2800">
                <a:latin typeface="Arial" charset="0"/>
              </a:rPr>
              <a:t>    populations following sib mating</a:t>
            </a:r>
          </a:p>
          <a:p>
            <a:pPr eaLnBrk="1" hangingPunct="1"/>
            <a:endParaRPr lang="en-US" sz="2800">
              <a:latin typeface="Arial" charset="0"/>
            </a:endParaRPr>
          </a:p>
        </p:txBody>
      </p:sp>
      <p:sp>
        <p:nvSpPr>
          <p:cNvPr id="56326" name="Text Box 6"/>
          <p:cNvSpPr txBox="1">
            <a:spLocks noChangeArrowheads="1"/>
          </p:cNvSpPr>
          <p:nvPr/>
        </p:nvSpPr>
        <p:spPr bwMode="auto">
          <a:xfrm>
            <a:off x="5181600" y="3317875"/>
            <a:ext cx="3211513" cy="1200150"/>
          </a:xfrm>
          <a:prstGeom prst="rect">
            <a:avLst/>
          </a:prstGeom>
          <a:noFill/>
          <a:ln w="9525">
            <a:noFill/>
            <a:miter lim="800000"/>
            <a:headEnd/>
            <a:tailEnd/>
          </a:ln>
        </p:spPr>
        <p:txBody>
          <a:bodyPr wrap="none">
            <a:spAutoFit/>
          </a:bodyPr>
          <a:lstStyle/>
          <a:p>
            <a:r>
              <a:rPr lang="en-US" b="1">
                <a:latin typeface="Arial" charset="0"/>
                <a:cs typeface="Arial" charset="0"/>
              </a:rPr>
              <a:t>Selfing species</a:t>
            </a:r>
          </a:p>
          <a:p>
            <a:endParaRPr lang="en-US" b="1">
              <a:latin typeface="Arial" charset="0"/>
              <a:cs typeface="Arial" charset="0"/>
            </a:endParaRPr>
          </a:p>
          <a:p>
            <a:r>
              <a:rPr lang="en-US" b="1">
                <a:latin typeface="Arial" charset="0"/>
                <a:cs typeface="Arial" charset="0"/>
              </a:rPr>
              <a:t>Outcrossing species</a:t>
            </a:r>
          </a:p>
        </p:txBody>
      </p:sp>
      <p:sp>
        <p:nvSpPr>
          <p:cNvPr id="56327" name="Rectangle 7"/>
          <p:cNvSpPr>
            <a:spLocks noChangeArrowheads="1"/>
          </p:cNvSpPr>
          <p:nvPr/>
        </p:nvSpPr>
        <p:spPr bwMode="auto">
          <a:xfrm>
            <a:off x="8458200" y="3352800"/>
            <a:ext cx="381000" cy="457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6328" name="Rectangle 8"/>
          <p:cNvSpPr>
            <a:spLocks noChangeArrowheads="1"/>
          </p:cNvSpPr>
          <p:nvPr/>
        </p:nvSpPr>
        <p:spPr bwMode="auto">
          <a:xfrm>
            <a:off x="8458200" y="4038600"/>
            <a:ext cx="381000" cy="45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29" name="Text Box 9"/>
          <p:cNvSpPr txBox="1">
            <a:spLocks noChangeArrowheads="1"/>
          </p:cNvSpPr>
          <p:nvPr/>
        </p:nvSpPr>
        <p:spPr bwMode="auto">
          <a:xfrm>
            <a:off x="5105400" y="4994275"/>
            <a:ext cx="3910013" cy="1200150"/>
          </a:xfrm>
          <a:prstGeom prst="rect">
            <a:avLst/>
          </a:prstGeom>
          <a:noFill/>
          <a:ln w="9525">
            <a:noFill/>
            <a:miter lim="800000"/>
            <a:headEnd/>
            <a:tailEnd/>
          </a:ln>
        </p:spPr>
        <p:txBody>
          <a:bodyPr wrap="none">
            <a:spAutoFit/>
          </a:bodyPr>
          <a:lstStyle/>
          <a:p>
            <a:r>
              <a:rPr lang="en-US" b="1">
                <a:latin typeface="Arial" charset="0"/>
                <a:cs typeface="Arial" charset="0"/>
              </a:rPr>
              <a:t>Inbreeding depression =</a:t>
            </a:r>
          </a:p>
          <a:p>
            <a:r>
              <a:rPr lang="en-US" b="1">
                <a:latin typeface="Arial" charset="0"/>
                <a:cs typeface="Arial" charset="0"/>
              </a:rPr>
              <a:t>  </a:t>
            </a:r>
          </a:p>
          <a:p>
            <a:r>
              <a:rPr lang="en-US" b="1">
                <a:latin typeface="Arial" charset="0"/>
                <a:cs typeface="Arial" charset="0"/>
              </a:rPr>
              <a:t>1- fitness(inbred/outbred)</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ssia"/>
          <p:cNvPicPr>
            <a:picLocks noChangeAspect="1" noChangeArrowheads="1"/>
          </p:cNvPicPr>
          <p:nvPr/>
        </p:nvPicPr>
        <p:blipFill>
          <a:blip r:embed="rId3" cstate="print"/>
          <a:srcRect t="7716" r="22661" b="20580"/>
          <a:stretch>
            <a:fillRect/>
          </a:stretch>
        </p:blipFill>
        <p:spPr bwMode="auto">
          <a:xfrm>
            <a:off x="685800" y="1066800"/>
            <a:ext cx="3276600" cy="2362200"/>
          </a:xfrm>
          <a:prstGeom prst="rect">
            <a:avLst/>
          </a:prstGeom>
          <a:noFill/>
          <a:ln w="9525">
            <a:noFill/>
            <a:miter lim="800000"/>
            <a:headEnd/>
            <a:tailEnd/>
          </a:ln>
        </p:spPr>
      </p:pic>
      <p:sp>
        <p:nvSpPr>
          <p:cNvPr id="57347" name="Text Box 3"/>
          <p:cNvSpPr txBox="1">
            <a:spLocks noChangeArrowheads="1"/>
          </p:cNvSpPr>
          <p:nvPr/>
        </p:nvSpPr>
        <p:spPr bwMode="auto">
          <a:xfrm>
            <a:off x="828675" y="2592388"/>
            <a:ext cx="1560513" cy="334962"/>
          </a:xfrm>
          <a:prstGeom prst="rect">
            <a:avLst/>
          </a:prstGeom>
          <a:solidFill>
            <a:schemeClr val="bg1"/>
          </a:solidFill>
          <a:ln w="9525">
            <a:noFill/>
            <a:miter lim="800000"/>
            <a:headEnd/>
            <a:tailEnd/>
          </a:ln>
        </p:spPr>
        <p:txBody>
          <a:bodyPr wrap="none">
            <a:spAutoFit/>
          </a:bodyPr>
          <a:lstStyle/>
          <a:p>
            <a:pPr eaLnBrk="1" hangingPunct="1"/>
            <a:r>
              <a:rPr lang="en-US" sz="1600" b="1" i="1">
                <a:latin typeface="Times New Roman" pitchFamily="18" charset="0"/>
              </a:rPr>
              <a:t>C. fasciculata</a:t>
            </a:r>
            <a:r>
              <a:rPr lang="en-US" sz="1000" b="1">
                <a:latin typeface="Times New Roman" pitchFamily="18" charset="0"/>
              </a:rPr>
              <a:t>       </a:t>
            </a:r>
          </a:p>
        </p:txBody>
      </p:sp>
      <p:sp>
        <p:nvSpPr>
          <p:cNvPr id="57348" name="Text Box 4"/>
          <p:cNvSpPr txBox="1">
            <a:spLocks noChangeArrowheads="1"/>
          </p:cNvSpPr>
          <p:nvPr/>
        </p:nvSpPr>
        <p:spPr bwMode="auto">
          <a:xfrm>
            <a:off x="2109788" y="3092450"/>
            <a:ext cx="1501775" cy="336550"/>
          </a:xfrm>
          <a:prstGeom prst="rect">
            <a:avLst/>
          </a:prstGeom>
          <a:solidFill>
            <a:schemeClr val="bg1"/>
          </a:solidFill>
          <a:ln w="9525">
            <a:noFill/>
            <a:miter lim="800000"/>
            <a:headEnd/>
            <a:tailEnd/>
          </a:ln>
        </p:spPr>
        <p:txBody>
          <a:bodyPr wrap="none">
            <a:spAutoFit/>
          </a:bodyPr>
          <a:lstStyle/>
          <a:p>
            <a:pPr eaLnBrk="1" hangingPunct="1"/>
            <a:r>
              <a:rPr lang="en-US" sz="1600" i="1">
                <a:latin typeface="Times New Roman" pitchFamily="18" charset="0"/>
              </a:rPr>
              <a:t>C. </a:t>
            </a:r>
            <a:r>
              <a:rPr lang="en-US" sz="1600" b="1" i="1">
                <a:latin typeface="Times New Roman" pitchFamily="18" charset="0"/>
              </a:rPr>
              <a:t>nictitans</a:t>
            </a:r>
            <a:r>
              <a:rPr lang="en-US" sz="1600">
                <a:latin typeface="Times New Roman" pitchFamily="18" charset="0"/>
              </a:rPr>
              <a:t>       </a:t>
            </a:r>
          </a:p>
        </p:txBody>
      </p:sp>
      <p:sp>
        <p:nvSpPr>
          <p:cNvPr id="57349" name="Text Box 5"/>
          <p:cNvSpPr txBox="1">
            <a:spLocks noChangeArrowheads="1"/>
          </p:cNvSpPr>
          <p:nvPr/>
        </p:nvSpPr>
        <p:spPr bwMode="auto">
          <a:xfrm>
            <a:off x="441325" y="265113"/>
            <a:ext cx="7232650" cy="366712"/>
          </a:xfrm>
          <a:prstGeom prst="rect">
            <a:avLst/>
          </a:prstGeom>
          <a:noFill/>
          <a:ln w="9525">
            <a:noFill/>
            <a:miter lim="800000"/>
            <a:headEnd/>
            <a:tailEnd/>
          </a:ln>
        </p:spPr>
        <p:txBody>
          <a:bodyPr wrap="none">
            <a:spAutoFit/>
          </a:bodyPr>
          <a:lstStyle/>
          <a:p>
            <a:pPr eaLnBrk="1" hangingPunct="1"/>
            <a:r>
              <a:rPr lang="en-US" sz="1800">
                <a:latin typeface="Arial" charset="0"/>
              </a:rPr>
              <a:t>Sometimes Plants (like humans) promote inbreeding (self-fertilization)</a:t>
            </a:r>
          </a:p>
        </p:txBody>
      </p:sp>
      <p:sp>
        <p:nvSpPr>
          <p:cNvPr id="57350" name="AutoShape 6"/>
          <p:cNvSpPr>
            <a:spLocks noChangeArrowheads="1"/>
          </p:cNvSpPr>
          <p:nvPr/>
        </p:nvSpPr>
        <p:spPr bwMode="auto">
          <a:xfrm>
            <a:off x="2743200" y="1524000"/>
            <a:ext cx="2286000" cy="381000"/>
          </a:xfrm>
          <a:prstGeom prst="leftArrow">
            <a:avLst>
              <a:gd name="adj1" fmla="val 50000"/>
              <a:gd name="adj2" fmla="val 150000"/>
            </a:avLst>
          </a:prstGeom>
          <a:solidFill>
            <a:schemeClr val="accent1"/>
          </a:solidFill>
          <a:ln w="9525">
            <a:solidFill>
              <a:schemeClr val="tx1"/>
            </a:solidFill>
            <a:miter lim="800000"/>
            <a:headEnd/>
            <a:tailEnd/>
          </a:ln>
        </p:spPr>
        <p:txBody>
          <a:bodyPr wrap="none" anchor="ctr"/>
          <a:lstStyle/>
          <a:p>
            <a:endParaRPr lang="en-US"/>
          </a:p>
        </p:txBody>
      </p:sp>
      <p:sp>
        <p:nvSpPr>
          <p:cNvPr id="57351" name="AutoShape 7"/>
          <p:cNvSpPr>
            <a:spLocks noChangeArrowheads="1"/>
          </p:cNvSpPr>
          <p:nvPr/>
        </p:nvSpPr>
        <p:spPr bwMode="auto">
          <a:xfrm>
            <a:off x="3657600" y="2590800"/>
            <a:ext cx="1600200" cy="304800"/>
          </a:xfrm>
          <a:prstGeom prst="leftArrow">
            <a:avLst>
              <a:gd name="adj1" fmla="val 50000"/>
              <a:gd name="adj2" fmla="val 131250"/>
            </a:avLst>
          </a:prstGeom>
          <a:solidFill>
            <a:schemeClr val="accent1"/>
          </a:solidFill>
          <a:ln w="9525">
            <a:solidFill>
              <a:schemeClr val="tx1"/>
            </a:solidFill>
            <a:miter lim="800000"/>
            <a:headEnd/>
            <a:tailEnd/>
          </a:ln>
        </p:spPr>
        <p:txBody>
          <a:bodyPr wrap="none" anchor="ctr"/>
          <a:lstStyle/>
          <a:p>
            <a:endParaRPr lang="en-US"/>
          </a:p>
        </p:txBody>
      </p:sp>
      <p:sp>
        <p:nvSpPr>
          <p:cNvPr id="57352" name="Text Box 8"/>
          <p:cNvSpPr txBox="1">
            <a:spLocks noChangeArrowheads="1"/>
          </p:cNvSpPr>
          <p:nvPr/>
        </p:nvSpPr>
        <p:spPr bwMode="auto">
          <a:xfrm>
            <a:off x="5165725" y="1458913"/>
            <a:ext cx="2736850" cy="396875"/>
          </a:xfrm>
          <a:prstGeom prst="rect">
            <a:avLst/>
          </a:prstGeom>
          <a:noFill/>
          <a:ln w="9525">
            <a:noFill/>
            <a:miter lim="800000"/>
            <a:headEnd/>
            <a:tailEnd/>
          </a:ln>
        </p:spPr>
        <p:txBody>
          <a:bodyPr wrap="none">
            <a:spAutoFit/>
          </a:bodyPr>
          <a:lstStyle/>
          <a:p>
            <a:pPr eaLnBrk="1" hangingPunct="1"/>
            <a:r>
              <a:rPr lang="en-US" sz="2000" b="1">
                <a:latin typeface="Arial" charset="0"/>
              </a:rPr>
              <a:t>Attractive outcrosser</a:t>
            </a:r>
          </a:p>
        </p:txBody>
      </p:sp>
      <p:sp>
        <p:nvSpPr>
          <p:cNvPr id="57353" name="Text Box 9"/>
          <p:cNvSpPr txBox="1">
            <a:spLocks noChangeArrowheads="1"/>
          </p:cNvSpPr>
          <p:nvPr/>
        </p:nvSpPr>
        <p:spPr bwMode="auto">
          <a:xfrm>
            <a:off x="5362575" y="2514600"/>
            <a:ext cx="2425700" cy="396875"/>
          </a:xfrm>
          <a:prstGeom prst="rect">
            <a:avLst/>
          </a:prstGeom>
          <a:noFill/>
          <a:ln w="9525">
            <a:noFill/>
            <a:miter lim="800000"/>
            <a:headEnd/>
            <a:tailEnd/>
          </a:ln>
        </p:spPr>
        <p:txBody>
          <a:bodyPr wrap="none">
            <a:spAutoFit/>
          </a:bodyPr>
          <a:lstStyle/>
          <a:p>
            <a:pPr eaLnBrk="1" hangingPunct="1"/>
            <a:r>
              <a:rPr lang="en-US" sz="2000" b="1">
                <a:latin typeface="Arial" charset="0"/>
              </a:rPr>
              <a:t>UNattractive selfer</a:t>
            </a:r>
          </a:p>
        </p:txBody>
      </p:sp>
      <p:pic>
        <p:nvPicPr>
          <p:cNvPr id="57354" name="Picture 10" descr="hiblaev21"/>
          <p:cNvPicPr>
            <a:picLocks noChangeAspect="1" noChangeArrowheads="1"/>
          </p:cNvPicPr>
          <p:nvPr/>
        </p:nvPicPr>
        <p:blipFill>
          <a:blip r:embed="rId4" cstate="print"/>
          <a:srcRect l="25624" r="18681"/>
          <a:stretch>
            <a:fillRect/>
          </a:stretch>
        </p:blipFill>
        <p:spPr bwMode="auto">
          <a:xfrm>
            <a:off x="2133600" y="3733800"/>
            <a:ext cx="1981200" cy="2046288"/>
          </a:xfrm>
          <a:prstGeom prst="rect">
            <a:avLst/>
          </a:prstGeom>
          <a:noFill/>
          <a:ln w="9525">
            <a:noFill/>
            <a:miter lim="800000"/>
            <a:headEnd/>
            <a:tailEnd/>
          </a:ln>
        </p:spPr>
      </p:pic>
      <p:grpSp>
        <p:nvGrpSpPr>
          <p:cNvPr id="57355" name="Group 11"/>
          <p:cNvGrpSpPr>
            <a:grpSpLocks/>
          </p:cNvGrpSpPr>
          <p:nvPr/>
        </p:nvGrpSpPr>
        <p:grpSpPr bwMode="auto">
          <a:xfrm>
            <a:off x="4648200" y="3733800"/>
            <a:ext cx="1752600" cy="2017713"/>
            <a:chOff x="720" y="3177"/>
            <a:chExt cx="1104" cy="1271"/>
          </a:xfrm>
        </p:grpSpPr>
        <p:pic>
          <p:nvPicPr>
            <p:cNvPr id="57369" name="Picture 12" descr="hibpistil21"/>
            <p:cNvPicPr>
              <a:picLocks noChangeAspect="1" noChangeArrowheads="1"/>
            </p:cNvPicPr>
            <p:nvPr/>
          </p:nvPicPr>
          <p:blipFill>
            <a:blip r:embed="rId5" cstate="print"/>
            <a:srcRect l="15927" t="14861" r="38017"/>
            <a:stretch>
              <a:fillRect/>
            </a:stretch>
          </p:blipFill>
          <p:spPr bwMode="auto">
            <a:xfrm>
              <a:off x="720" y="3177"/>
              <a:ext cx="1104" cy="1271"/>
            </a:xfrm>
            <a:prstGeom prst="rect">
              <a:avLst/>
            </a:prstGeom>
            <a:noFill/>
            <a:ln w="9525">
              <a:noFill/>
              <a:miter lim="800000"/>
              <a:headEnd/>
              <a:tailEnd/>
            </a:ln>
          </p:spPr>
        </p:pic>
        <p:sp>
          <p:nvSpPr>
            <p:cNvPr id="57370" name="Text Box 13"/>
            <p:cNvSpPr txBox="1">
              <a:spLocks noChangeArrowheads="1"/>
            </p:cNvSpPr>
            <p:nvPr/>
          </p:nvSpPr>
          <p:spPr bwMode="auto">
            <a:xfrm>
              <a:off x="1296" y="3264"/>
              <a:ext cx="432" cy="238"/>
            </a:xfrm>
            <a:prstGeom prst="rect">
              <a:avLst/>
            </a:prstGeom>
            <a:solidFill>
              <a:srgbClr val="FFFFFF"/>
            </a:solidFill>
            <a:ln w="9525">
              <a:solidFill>
                <a:srgbClr val="000000"/>
              </a:solidFill>
              <a:miter lim="800000"/>
              <a:headEnd/>
              <a:tailEnd/>
            </a:ln>
          </p:spPr>
          <p:txBody>
            <a:bodyPr/>
            <a:lstStyle/>
            <a:p>
              <a:pPr eaLnBrk="1" hangingPunct="1"/>
              <a:r>
                <a:rPr lang="en-US" sz="1000" b="1">
                  <a:latin typeface="Arial" charset="0"/>
                </a:rPr>
                <a:t>Curled stigmas                          </a:t>
              </a:r>
              <a:endParaRPr lang="en-US" sz="1800" b="1">
                <a:latin typeface="Arial" charset="0"/>
              </a:endParaRPr>
            </a:p>
          </p:txBody>
        </p:sp>
      </p:grpSp>
      <p:sp>
        <p:nvSpPr>
          <p:cNvPr id="57356" name="Line 14"/>
          <p:cNvSpPr>
            <a:spLocks noChangeShapeType="1"/>
          </p:cNvSpPr>
          <p:nvPr/>
        </p:nvSpPr>
        <p:spPr bwMode="auto">
          <a:xfrm flipH="1" flipV="1">
            <a:off x="1566863" y="4052888"/>
            <a:ext cx="338137" cy="112712"/>
          </a:xfrm>
          <a:prstGeom prst="line">
            <a:avLst/>
          </a:prstGeom>
          <a:noFill/>
          <a:ln w="38100">
            <a:solidFill>
              <a:schemeClr val="bg1"/>
            </a:solidFill>
            <a:round/>
            <a:headEnd/>
            <a:tailEnd type="triangle" w="med" len="med"/>
          </a:ln>
        </p:spPr>
        <p:txBody>
          <a:bodyPr/>
          <a:lstStyle/>
          <a:p>
            <a:endParaRPr lang="en-US"/>
          </a:p>
        </p:txBody>
      </p:sp>
      <p:sp>
        <p:nvSpPr>
          <p:cNvPr id="57357" name="Line 15"/>
          <p:cNvSpPr>
            <a:spLocks noChangeShapeType="1"/>
          </p:cNvSpPr>
          <p:nvPr/>
        </p:nvSpPr>
        <p:spPr bwMode="auto">
          <a:xfrm flipH="1">
            <a:off x="6096000" y="4343400"/>
            <a:ext cx="228600" cy="152400"/>
          </a:xfrm>
          <a:prstGeom prst="line">
            <a:avLst/>
          </a:prstGeom>
          <a:noFill/>
          <a:ln w="38100">
            <a:solidFill>
              <a:schemeClr val="bg1"/>
            </a:solidFill>
            <a:round/>
            <a:headEnd/>
            <a:tailEnd type="triangle" w="med" len="med"/>
          </a:ln>
        </p:spPr>
        <p:txBody>
          <a:bodyPr/>
          <a:lstStyle/>
          <a:p>
            <a:endParaRPr lang="en-US"/>
          </a:p>
        </p:txBody>
      </p:sp>
      <p:sp>
        <p:nvSpPr>
          <p:cNvPr id="57358" name="Text Box 16"/>
          <p:cNvSpPr txBox="1">
            <a:spLocks noChangeArrowheads="1"/>
          </p:cNvSpPr>
          <p:nvPr/>
        </p:nvSpPr>
        <p:spPr bwMode="auto">
          <a:xfrm>
            <a:off x="228600" y="6019800"/>
            <a:ext cx="8855075" cy="396875"/>
          </a:xfrm>
          <a:prstGeom prst="rect">
            <a:avLst/>
          </a:prstGeom>
          <a:noFill/>
          <a:ln w="9525">
            <a:noFill/>
            <a:miter lim="800000"/>
            <a:headEnd/>
            <a:tailEnd/>
          </a:ln>
        </p:spPr>
        <p:txBody>
          <a:bodyPr wrap="none">
            <a:spAutoFit/>
          </a:bodyPr>
          <a:lstStyle/>
          <a:p>
            <a:pPr eaLnBrk="1" hangingPunct="1"/>
            <a:r>
              <a:rPr lang="en-US" sz="2000" b="1">
                <a:latin typeface="Arial" charset="0"/>
              </a:rPr>
              <a:t>Self at the end of the life of a flower = last chance strategy to make seed</a:t>
            </a:r>
          </a:p>
        </p:txBody>
      </p:sp>
      <p:sp>
        <p:nvSpPr>
          <p:cNvPr id="57359" name="Text Box 17"/>
          <p:cNvSpPr txBox="1">
            <a:spLocks noChangeArrowheads="1"/>
          </p:cNvSpPr>
          <p:nvPr/>
        </p:nvSpPr>
        <p:spPr bwMode="auto">
          <a:xfrm>
            <a:off x="6689725" y="3922713"/>
            <a:ext cx="1835150" cy="366712"/>
          </a:xfrm>
          <a:prstGeom prst="rect">
            <a:avLst/>
          </a:prstGeom>
          <a:noFill/>
          <a:ln w="9525">
            <a:noFill/>
            <a:miter lim="800000"/>
            <a:headEnd/>
            <a:tailEnd/>
          </a:ln>
        </p:spPr>
        <p:txBody>
          <a:bodyPr wrap="none">
            <a:spAutoFit/>
          </a:bodyPr>
          <a:lstStyle/>
          <a:p>
            <a:pPr eaLnBrk="1" hangingPunct="1"/>
            <a:r>
              <a:rPr lang="en-US" sz="1800" b="1" i="1">
                <a:latin typeface="Arial" charset="0"/>
              </a:rPr>
              <a:t>Hibiscus laevis</a:t>
            </a:r>
          </a:p>
        </p:txBody>
      </p:sp>
      <p:sp>
        <p:nvSpPr>
          <p:cNvPr id="57360" name="Text Box 18"/>
          <p:cNvSpPr txBox="1">
            <a:spLocks noChangeArrowheads="1"/>
          </p:cNvSpPr>
          <p:nvPr/>
        </p:nvSpPr>
        <p:spPr bwMode="auto">
          <a:xfrm>
            <a:off x="4175125" y="798513"/>
            <a:ext cx="4375150" cy="366712"/>
          </a:xfrm>
          <a:prstGeom prst="rect">
            <a:avLst/>
          </a:prstGeom>
          <a:noFill/>
          <a:ln w="9525">
            <a:noFill/>
            <a:miter lim="800000"/>
            <a:headEnd/>
            <a:tailEnd/>
          </a:ln>
        </p:spPr>
        <p:txBody>
          <a:bodyPr wrap="none">
            <a:spAutoFit/>
          </a:bodyPr>
          <a:lstStyle/>
          <a:p>
            <a:pPr eaLnBrk="1" hangingPunct="1"/>
            <a:r>
              <a:rPr lang="en-US" sz="1800">
                <a:latin typeface="Arial" charset="0"/>
              </a:rPr>
              <a:t>Two different but closely related species: </a:t>
            </a:r>
          </a:p>
        </p:txBody>
      </p:sp>
      <p:sp>
        <p:nvSpPr>
          <p:cNvPr id="57361" name="Line 19"/>
          <p:cNvSpPr>
            <a:spLocks noChangeShapeType="1"/>
          </p:cNvSpPr>
          <p:nvPr/>
        </p:nvSpPr>
        <p:spPr bwMode="auto">
          <a:xfrm>
            <a:off x="2667000" y="4876800"/>
            <a:ext cx="228600" cy="0"/>
          </a:xfrm>
          <a:prstGeom prst="line">
            <a:avLst/>
          </a:prstGeom>
          <a:noFill/>
          <a:ln w="38100">
            <a:solidFill>
              <a:schemeClr val="tx1"/>
            </a:solidFill>
            <a:round/>
            <a:headEnd/>
            <a:tailEnd type="triangle" w="med" len="med"/>
          </a:ln>
        </p:spPr>
        <p:txBody>
          <a:bodyPr/>
          <a:lstStyle/>
          <a:p>
            <a:endParaRPr lang="en-US"/>
          </a:p>
        </p:txBody>
      </p:sp>
      <p:sp>
        <p:nvSpPr>
          <p:cNvPr id="57362" name="Line 20"/>
          <p:cNvSpPr>
            <a:spLocks noChangeShapeType="1"/>
          </p:cNvSpPr>
          <p:nvPr/>
        </p:nvSpPr>
        <p:spPr bwMode="auto">
          <a:xfrm flipV="1">
            <a:off x="3124200" y="5029200"/>
            <a:ext cx="0" cy="228600"/>
          </a:xfrm>
          <a:prstGeom prst="line">
            <a:avLst/>
          </a:prstGeom>
          <a:noFill/>
          <a:ln w="38100">
            <a:solidFill>
              <a:schemeClr val="tx1"/>
            </a:solidFill>
            <a:round/>
            <a:headEnd/>
            <a:tailEnd type="triangle" w="med" len="med"/>
          </a:ln>
        </p:spPr>
        <p:txBody>
          <a:bodyPr/>
          <a:lstStyle/>
          <a:p>
            <a:endParaRPr lang="en-US"/>
          </a:p>
        </p:txBody>
      </p:sp>
      <p:sp>
        <p:nvSpPr>
          <p:cNvPr id="57363" name="Line 21"/>
          <p:cNvSpPr>
            <a:spLocks noChangeShapeType="1"/>
          </p:cNvSpPr>
          <p:nvPr/>
        </p:nvSpPr>
        <p:spPr bwMode="auto">
          <a:xfrm>
            <a:off x="2819400" y="4572000"/>
            <a:ext cx="304800" cy="152400"/>
          </a:xfrm>
          <a:prstGeom prst="line">
            <a:avLst/>
          </a:prstGeom>
          <a:noFill/>
          <a:ln w="38100">
            <a:solidFill>
              <a:schemeClr val="tx1"/>
            </a:solidFill>
            <a:round/>
            <a:headEnd/>
            <a:tailEnd type="triangle" w="med" len="med"/>
          </a:ln>
        </p:spPr>
        <p:txBody>
          <a:bodyPr/>
          <a:lstStyle/>
          <a:p>
            <a:endParaRPr lang="en-US"/>
          </a:p>
        </p:txBody>
      </p:sp>
      <p:sp>
        <p:nvSpPr>
          <p:cNvPr id="57364" name="Line 22"/>
          <p:cNvSpPr>
            <a:spLocks noChangeShapeType="1"/>
          </p:cNvSpPr>
          <p:nvPr/>
        </p:nvSpPr>
        <p:spPr bwMode="auto">
          <a:xfrm>
            <a:off x="3200400" y="4495800"/>
            <a:ext cx="0" cy="152400"/>
          </a:xfrm>
          <a:prstGeom prst="line">
            <a:avLst/>
          </a:prstGeom>
          <a:noFill/>
          <a:ln w="38100">
            <a:solidFill>
              <a:schemeClr val="tx1"/>
            </a:solidFill>
            <a:round/>
            <a:headEnd/>
            <a:tailEnd type="triangle" w="med" len="med"/>
          </a:ln>
        </p:spPr>
        <p:txBody>
          <a:bodyPr/>
          <a:lstStyle/>
          <a:p>
            <a:endParaRPr lang="en-US"/>
          </a:p>
        </p:txBody>
      </p:sp>
      <p:sp>
        <p:nvSpPr>
          <p:cNvPr id="57365" name="Text Box 23"/>
          <p:cNvSpPr txBox="1">
            <a:spLocks noChangeArrowheads="1"/>
          </p:cNvSpPr>
          <p:nvPr/>
        </p:nvSpPr>
        <p:spPr bwMode="auto">
          <a:xfrm>
            <a:off x="1828800" y="4506913"/>
            <a:ext cx="774700" cy="517525"/>
          </a:xfrm>
          <a:prstGeom prst="rect">
            <a:avLst/>
          </a:prstGeom>
          <a:solidFill>
            <a:schemeClr val="bg1"/>
          </a:solidFill>
          <a:ln w="9525">
            <a:noFill/>
            <a:miter lim="800000"/>
            <a:headEnd/>
            <a:tailEnd/>
          </a:ln>
        </p:spPr>
        <p:txBody>
          <a:bodyPr wrap="none">
            <a:spAutoFit/>
          </a:bodyPr>
          <a:lstStyle/>
          <a:p>
            <a:pPr eaLnBrk="1" hangingPunct="1"/>
            <a:r>
              <a:rPr lang="en-US" sz="1400">
                <a:latin typeface="Arial" charset="0"/>
              </a:rPr>
              <a:t>Female</a:t>
            </a:r>
          </a:p>
          <a:p>
            <a:pPr eaLnBrk="1" hangingPunct="1"/>
            <a:r>
              <a:rPr lang="en-US" sz="1400">
                <a:latin typeface="Arial" charset="0"/>
              </a:rPr>
              <a:t>parts</a:t>
            </a:r>
          </a:p>
        </p:txBody>
      </p:sp>
      <p:sp>
        <p:nvSpPr>
          <p:cNvPr id="57366" name="Line 24"/>
          <p:cNvSpPr>
            <a:spLocks noChangeShapeType="1"/>
          </p:cNvSpPr>
          <p:nvPr/>
        </p:nvSpPr>
        <p:spPr bwMode="auto">
          <a:xfrm flipH="1" flipV="1">
            <a:off x="3352800" y="4953000"/>
            <a:ext cx="228600" cy="457200"/>
          </a:xfrm>
          <a:prstGeom prst="line">
            <a:avLst/>
          </a:prstGeom>
          <a:noFill/>
          <a:ln w="9525">
            <a:solidFill>
              <a:schemeClr val="tx1"/>
            </a:solidFill>
            <a:round/>
            <a:headEnd/>
            <a:tailEnd type="triangle" w="med" len="med"/>
          </a:ln>
        </p:spPr>
        <p:txBody>
          <a:bodyPr/>
          <a:lstStyle/>
          <a:p>
            <a:endParaRPr lang="en-US"/>
          </a:p>
        </p:txBody>
      </p:sp>
      <p:sp>
        <p:nvSpPr>
          <p:cNvPr id="57367" name="Line 25"/>
          <p:cNvSpPr>
            <a:spLocks noChangeShapeType="1"/>
          </p:cNvSpPr>
          <p:nvPr/>
        </p:nvSpPr>
        <p:spPr bwMode="auto">
          <a:xfrm flipH="1" flipV="1">
            <a:off x="3352800" y="4953000"/>
            <a:ext cx="228600" cy="457200"/>
          </a:xfrm>
          <a:prstGeom prst="line">
            <a:avLst/>
          </a:prstGeom>
          <a:noFill/>
          <a:ln w="38100">
            <a:solidFill>
              <a:schemeClr val="bg1"/>
            </a:solidFill>
            <a:round/>
            <a:headEnd/>
            <a:tailEnd type="triangle" w="med" len="med"/>
          </a:ln>
        </p:spPr>
        <p:txBody>
          <a:bodyPr/>
          <a:lstStyle/>
          <a:p>
            <a:endParaRPr lang="en-US"/>
          </a:p>
        </p:txBody>
      </p:sp>
      <p:sp>
        <p:nvSpPr>
          <p:cNvPr id="57368" name="Text Box 26"/>
          <p:cNvSpPr txBox="1">
            <a:spLocks noChangeArrowheads="1"/>
          </p:cNvSpPr>
          <p:nvPr/>
        </p:nvSpPr>
        <p:spPr bwMode="auto">
          <a:xfrm>
            <a:off x="3184525" y="5345113"/>
            <a:ext cx="1011238" cy="304800"/>
          </a:xfrm>
          <a:prstGeom prst="rect">
            <a:avLst/>
          </a:prstGeom>
          <a:solidFill>
            <a:schemeClr val="bg1"/>
          </a:solidFill>
          <a:ln w="9525">
            <a:noFill/>
            <a:miter lim="800000"/>
            <a:headEnd/>
            <a:tailEnd/>
          </a:ln>
        </p:spPr>
        <p:txBody>
          <a:bodyPr wrap="none">
            <a:spAutoFit/>
          </a:bodyPr>
          <a:lstStyle/>
          <a:p>
            <a:pPr eaLnBrk="1" hangingPunct="1"/>
            <a:r>
              <a:rPr lang="en-US" sz="1400">
                <a:latin typeface="Arial" charset="0"/>
              </a:rPr>
              <a:t>Male parts</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000" smtClean="0">
                <a:latin typeface="Arial" charset="0"/>
                <a:cs typeface="Arial" charset="0"/>
              </a:rPr>
              <a:t>Why does mating among relatives lead to “poor” progeny?</a:t>
            </a:r>
          </a:p>
        </p:txBody>
      </p:sp>
      <p:sp>
        <p:nvSpPr>
          <p:cNvPr id="58371" name="Rectangle 3"/>
          <p:cNvSpPr>
            <a:spLocks noGrp="1" noChangeArrowheads="1"/>
          </p:cNvSpPr>
          <p:nvPr>
            <p:ph type="body" idx="1"/>
          </p:nvPr>
        </p:nvSpPr>
        <p:spPr/>
        <p:txBody>
          <a:bodyPr/>
          <a:lstStyle/>
          <a:p>
            <a:pPr eaLnBrk="1" hangingPunct="1"/>
            <a:endParaRPr lang="en-US" smtClean="0">
              <a:latin typeface="Arial" charset="0"/>
              <a:cs typeface="Arial" charset="0"/>
            </a:endParaRPr>
          </a:p>
          <a:p>
            <a:pPr eaLnBrk="1" hangingPunct="1"/>
            <a:r>
              <a:rPr lang="en-US" smtClean="0">
                <a:latin typeface="Arial" charset="0"/>
                <a:cs typeface="Arial" charset="0"/>
              </a:rPr>
              <a:t>Most bad mutations are recessive</a:t>
            </a:r>
          </a:p>
          <a:p>
            <a:pPr eaLnBrk="1" hangingPunct="1"/>
            <a:r>
              <a:rPr lang="en-US" smtClean="0">
                <a:latin typeface="Arial" charset="0"/>
                <a:cs typeface="Arial" charset="0"/>
              </a:rPr>
              <a:t>Inbreeding increases chance of inheriting two copies of the same bad mutation</a:t>
            </a:r>
          </a:p>
          <a:p>
            <a:pPr eaLnBrk="1" hangingPunct="1"/>
            <a:r>
              <a:rPr lang="en-US" smtClean="0">
                <a:latin typeface="Arial" charset="0"/>
                <a:cs typeface="Arial" charset="0"/>
              </a:rPr>
              <a:t>F = degree of inbreeding </a:t>
            </a:r>
          </a:p>
          <a:p>
            <a:pPr eaLnBrk="1" hangingPunct="1">
              <a:buFontTx/>
              <a:buNone/>
            </a:pPr>
            <a:r>
              <a:rPr lang="en-US" smtClean="0">
                <a:latin typeface="Arial" charset="0"/>
                <a:cs typeface="Arial" charset="0"/>
              </a:rPr>
              <a:t>    = probability that the two alleles in an individual  are Identical By Descent</a:t>
            </a:r>
          </a:p>
          <a:p>
            <a:pPr eaLnBrk="1" hangingPunct="1">
              <a:buFontTx/>
              <a:buNone/>
            </a:pPr>
            <a:endParaRPr lang="en-US" smtClean="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7_F25"/>
          <p:cNvPicPr>
            <a:picLocks noChangeAspect="1" noChangeArrowheads="1"/>
          </p:cNvPicPr>
          <p:nvPr/>
        </p:nvPicPr>
        <p:blipFill>
          <a:blip r:embed="rId3" cstate="print"/>
          <a:srcRect/>
          <a:stretch>
            <a:fillRect/>
          </a:stretch>
        </p:blipFill>
        <p:spPr bwMode="auto">
          <a:xfrm>
            <a:off x="774700" y="228600"/>
            <a:ext cx="7610475" cy="6399213"/>
          </a:xfrm>
          <a:prstGeom prst="rect">
            <a:avLst/>
          </a:prstGeom>
          <a:noFill/>
          <a:ln w="9525">
            <a:noFill/>
            <a:miter lim="800000"/>
            <a:headEnd/>
            <a:tailEnd/>
          </a:ln>
        </p:spPr>
      </p:pic>
      <p:sp>
        <p:nvSpPr>
          <p:cNvPr id="59395" name="Rectangle 3"/>
          <p:cNvSpPr>
            <a:spLocks noChangeArrowheads="1"/>
          </p:cNvSpPr>
          <p:nvPr/>
        </p:nvSpPr>
        <p:spPr bwMode="auto">
          <a:xfrm>
            <a:off x="3395663" y="76200"/>
            <a:ext cx="5511800" cy="461963"/>
          </a:xfrm>
          <a:prstGeom prst="rect">
            <a:avLst/>
          </a:prstGeom>
          <a:noFill/>
          <a:ln w="9525">
            <a:noFill/>
            <a:miter lim="800000"/>
            <a:headEnd/>
            <a:tailEnd/>
          </a:ln>
        </p:spPr>
        <p:txBody>
          <a:bodyPr wrap="none">
            <a:spAutoFit/>
          </a:bodyPr>
          <a:lstStyle/>
          <a:p>
            <a:r>
              <a:rPr lang="en-US">
                <a:latin typeface="Arial" charset="0"/>
                <a:cs typeface="Arial" charset="0"/>
              </a:rPr>
              <a:t>Inbreeding alters genotype frequencies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7_T04"/>
          <p:cNvPicPr>
            <a:picLocks noChangeAspect="1" noChangeArrowheads="1"/>
          </p:cNvPicPr>
          <p:nvPr/>
        </p:nvPicPr>
        <p:blipFill>
          <a:blip r:embed="rId3" cstate="print"/>
          <a:srcRect b="7533"/>
          <a:stretch>
            <a:fillRect/>
          </a:stretch>
        </p:blipFill>
        <p:spPr bwMode="auto">
          <a:xfrm>
            <a:off x="304800" y="825500"/>
            <a:ext cx="8531225" cy="4813300"/>
          </a:xfrm>
          <a:prstGeom prst="rect">
            <a:avLst/>
          </a:prstGeom>
          <a:noFill/>
          <a:ln w="9525">
            <a:noFill/>
            <a:miter lim="800000"/>
            <a:headEnd/>
            <a:tailEnd/>
          </a:ln>
        </p:spPr>
      </p:pic>
      <p:sp>
        <p:nvSpPr>
          <p:cNvPr id="60419" name="Text Box 3"/>
          <p:cNvSpPr txBox="1">
            <a:spLocks noChangeArrowheads="1"/>
          </p:cNvSpPr>
          <p:nvPr/>
        </p:nvSpPr>
        <p:spPr bwMode="auto">
          <a:xfrm>
            <a:off x="0" y="5638800"/>
            <a:ext cx="8697913" cy="1200150"/>
          </a:xfrm>
          <a:prstGeom prst="rect">
            <a:avLst/>
          </a:prstGeom>
          <a:noFill/>
          <a:ln w="9525">
            <a:noFill/>
            <a:miter lim="800000"/>
            <a:headEnd/>
            <a:tailEnd/>
          </a:ln>
        </p:spPr>
        <p:txBody>
          <a:bodyPr wrap="none">
            <a:spAutoFit/>
          </a:bodyPr>
          <a:lstStyle/>
          <a:p>
            <a:pPr>
              <a:buFont typeface="Arial" charset="0"/>
              <a:buChar char="•"/>
            </a:pPr>
            <a:r>
              <a:rPr lang="en-US" b="1">
                <a:latin typeface="Arial" charset="0"/>
                <a:cs typeface="Arial" charset="0"/>
              </a:rPr>
              <a:t>   Eventually the frequencies of homozygotes are p and q </a:t>
            </a:r>
          </a:p>
          <a:p>
            <a:pPr>
              <a:buFont typeface="Arial" charset="0"/>
              <a:buChar char="•"/>
            </a:pPr>
            <a:r>
              <a:rPr lang="en-US" b="1">
                <a:latin typeface="Arial" charset="0"/>
                <a:cs typeface="Arial" charset="0"/>
              </a:rPr>
              <a:t>   Heterozygosity decreases by Fpq (F=1/2 for selfing)</a:t>
            </a:r>
          </a:p>
          <a:p>
            <a:pPr>
              <a:buFont typeface="Arial" charset="0"/>
              <a:buChar char="•"/>
            </a:pPr>
            <a:r>
              <a:rPr lang="en-US" b="1">
                <a:latin typeface="Arial" charset="0"/>
                <a:cs typeface="Arial" charset="0"/>
              </a:rPr>
              <a:t>   Homozygosity increases by Fpq (F=1/2 for selfing) </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07_F27"/>
          <p:cNvPicPr>
            <a:picLocks noChangeAspect="1" noChangeArrowheads="1"/>
          </p:cNvPicPr>
          <p:nvPr/>
        </p:nvPicPr>
        <p:blipFill>
          <a:blip r:embed="rId3" cstate="print"/>
          <a:srcRect/>
          <a:stretch>
            <a:fillRect/>
          </a:stretch>
        </p:blipFill>
        <p:spPr bwMode="auto">
          <a:xfrm>
            <a:off x="304800" y="342900"/>
            <a:ext cx="8531225" cy="6183313"/>
          </a:xfrm>
          <a:prstGeom prst="rect">
            <a:avLst/>
          </a:prstGeom>
          <a:noFill/>
          <a:ln w="9525">
            <a:noFill/>
            <a:miter lim="800000"/>
            <a:headEnd/>
            <a:tailEnd/>
          </a:ln>
        </p:spPr>
      </p:pic>
      <p:sp>
        <p:nvSpPr>
          <p:cNvPr id="61443" name="Rectangle 3"/>
          <p:cNvSpPr>
            <a:spLocks noChangeArrowheads="1"/>
          </p:cNvSpPr>
          <p:nvPr/>
        </p:nvSpPr>
        <p:spPr bwMode="auto">
          <a:xfrm>
            <a:off x="990600" y="76200"/>
            <a:ext cx="6932613" cy="461963"/>
          </a:xfrm>
          <a:prstGeom prst="rect">
            <a:avLst/>
          </a:prstGeom>
          <a:noFill/>
          <a:ln w="9525">
            <a:noFill/>
            <a:miter lim="800000"/>
            <a:headEnd/>
            <a:tailEnd/>
          </a:ln>
        </p:spPr>
        <p:txBody>
          <a:bodyPr wrap="none">
            <a:spAutoFit/>
          </a:bodyPr>
          <a:lstStyle/>
          <a:p>
            <a:r>
              <a:rPr lang="en-US" b="1">
                <a:latin typeface="Arial" charset="0"/>
                <a:cs typeface="Arial" charset="0"/>
              </a:rPr>
              <a:t>Calculating </a:t>
            </a:r>
            <a:r>
              <a:rPr lang="en-US" b="1" i="1">
                <a:latin typeface="Arial" charset="0"/>
                <a:cs typeface="Arial" charset="0"/>
              </a:rPr>
              <a:t>F</a:t>
            </a:r>
            <a:r>
              <a:rPr lang="en-US" b="1">
                <a:latin typeface="Arial" charset="0"/>
                <a:cs typeface="Arial" charset="0"/>
              </a:rPr>
              <a:t> from a pedigree: Half Sib mating</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1066800" y="11430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67" name="Oval 5"/>
          <p:cNvSpPr>
            <a:spLocks noChangeArrowheads="1"/>
          </p:cNvSpPr>
          <p:nvPr/>
        </p:nvSpPr>
        <p:spPr bwMode="auto">
          <a:xfrm>
            <a:off x="2286000" y="1066800"/>
            <a:ext cx="6096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68" name="Rectangle 6"/>
          <p:cNvSpPr>
            <a:spLocks noChangeArrowheads="1"/>
          </p:cNvSpPr>
          <p:nvPr/>
        </p:nvSpPr>
        <p:spPr bwMode="auto">
          <a:xfrm>
            <a:off x="1066800" y="22860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69" name="Oval 7"/>
          <p:cNvSpPr>
            <a:spLocks noChangeArrowheads="1"/>
          </p:cNvSpPr>
          <p:nvPr/>
        </p:nvSpPr>
        <p:spPr bwMode="auto">
          <a:xfrm>
            <a:off x="2286000" y="2209800"/>
            <a:ext cx="6096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0" name="Line 8"/>
          <p:cNvSpPr>
            <a:spLocks noChangeShapeType="1"/>
          </p:cNvSpPr>
          <p:nvPr/>
        </p:nvSpPr>
        <p:spPr bwMode="auto">
          <a:xfrm>
            <a:off x="1371600" y="1828800"/>
            <a:ext cx="0" cy="381000"/>
          </a:xfrm>
          <a:prstGeom prst="line">
            <a:avLst/>
          </a:prstGeom>
          <a:noFill/>
          <a:ln w="9525">
            <a:solidFill>
              <a:schemeClr val="tx1"/>
            </a:solidFill>
            <a:round/>
            <a:headEnd/>
            <a:tailEnd/>
          </a:ln>
        </p:spPr>
        <p:txBody>
          <a:bodyPr/>
          <a:lstStyle/>
          <a:p>
            <a:endParaRPr lang="en-US"/>
          </a:p>
        </p:txBody>
      </p:sp>
      <p:sp>
        <p:nvSpPr>
          <p:cNvPr id="62471" name="Line 9"/>
          <p:cNvSpPr>
            <a:spLocks noChangeShapeType="1"/>
          </p:cNvSpPr>
          <p:nvPr/>
        </p:nvSpPr>
        <p:spPr bwMode="auto">
          <a:xfrm>
            <a:off x="2590800" y="1828800"/>
            <a:ext cx="0" cy="304800"/>
          </a:xfrm>
          <a:prstGeom prst="line">
            <a:avLst/>
          </a:prstGeom>
          <a:noFill/>
          <a:ln w="9525">
            <a:solidFill>
              <a:schemeClr val="tx1"/>
            </a:solidFill>
            <a:round/>
            <a:headEnd/>
            <a:tailEnd/>
          </a:ln>
        </p:spPr>
        <p:txBody>
          <a:bodyPr/>
          <a:lstStyle/>
          <a:p>
            <a:endParaRPr lang="en-US"/>
          </a:p>
        </p:txBody>
      </p:sp>
      <p:sp>
        <p:nvSpPr>
          <p:cNvPr id="62472" name="Line 10"/>
          <p:cNvSpPr>
            <a:spLocks noChangeShapeType="1"/>
          </p:cNvSpPr>
          <p:nvPr/>
        </p:nvSpPr>
        <p:spPr bwMode="auto">
          <a:xfrm>
            <a:off x="1676400" y="1752600"/>
            <a:ext cx="685800" cy="381000"/>
          </a:xfrm>
          <a:prstGeom prst="line">
            <a:avLst/>
          </a:prstGeom>
          <a:noFill/>
          <a:ln w="9525">
            <a:solidFill>
              <a:schemeClr val="tx1"/>
            </a:solidFill>
            <a:round/>
            <a:headEnd/>
            <a:tailEnd/>
          </a:ln>
        </p:spPr>
        <p:txBody>
          <a:bodyPr/>
          <a:lstStyle/>
          <a:p>
            <a:endParaRPr lang="en-US"/>
          </a:p>
        </p:txBody>
      </p:sp>
      <p:sp>
        <p:nvSpPr>
          <p:cNvPr id="62473" name="Line 11"/>
          <p:cNvSpPr>
            <a:spLocks noChangeShapeType="1"/>
          </p:cNvSpPr>
          <p:nvPr/>
        </p:nvSpPr>
        <p:spPr bwMode="auto">
          <a:xfrm flipH="1">
            <a:off x="1524000" y="1752600"/>
            <a:ext cx="762000" cy="457200"/>
          </a:xfrm>
          <a:prstGeom prst="line">
            <a:avLst/>
          </a:prstGeom>
          <a:noFill/>
          <a:ln w="9525">
            <a:solidFill>
              <a:schemeClr val="tx1"/>
            </a:solidFill>
            <a:round/>
            <a:headEnd/>
            <a:tailEnd/>
          </a:ln>
        </p:spPr>
        <p:txBody>
          <a:bodyPr/>
          <a:lstStyle/>
          <a:p>
            <a:endParaRPr lang="en-US"/>
          </a:p>
        </p:txBody>
      </p:sp>
      <p:sp>
        <p:nvSpPr>
          <p:cNvPr id="62474" name="Line 12"/>
          <p:cNvSpPr>
            <a:spLocks noChangeShapeType="1"/>
          </p:cNvSpPr>
          <p:nvPr/>
        </p:nvSpPr>
        <p:spPr bwMode="auto">
          <a:xfrm>
            <a:off x="1447800" y="3124200"/>
            <a:ext cx="304800" cy="533400"/>
          </a:xfrm>
          <a:prstGeom prst="line">
            <a:avLst/>
          </a:prstGeom>
          <a:noFill/>
          <a:ln w="9525">
            <a:solidFill>
              <a:schemeClr val="tx1"/>
            </a:solidFill>
            <a:round/>
            <a:headEnd/>
            <a:tailEnd/>
          </a:ln>
        </p:spPr>
        <p:txBody>
          <a:bodyPr/>
          <a:lstStyle/>
          <a:p>
            <a:endParaRPr lang="en-US"/>
          </a:p>
        </p:txBody>
      </p:sp>
      <p:sp>
        <p:nvSpPr>
          <p:cNvPr id="62475" name="Line 13"/>
          <p:cNvSpPr>
            <a:spLocks noChangeShapeType="1"/>
          </p:cNvSpPr>
          <p:nvPr/>
        </p:nvSpPr>
        <p:spPr bwMode="auto">
          <a:xfrm flipH="1">
            <a:off x="2133600" y="3048000"/>
            <a:ext cx="304800" cy="685800"/>
          </a:xfrm>
          <a:prstGeom prst="line">
            <a:avLst/>
          </a:prstGeom>
          <a:noFill/>
          <a:ln w="9525">
            <a:solidFill>
              <a:schemeClr val="tx1"/>
            </a:solidFill>
            <a:round/>
            <a:headEnd/>
            <a:tailEnd/>
          </a:ln>
        </p:spPr>
        <p:txBody>
          <a:bodyPr/>
          <a:lstStyle/>
          <a:p>
            <a:endParaRPr lang="en-US"/>
          </a:p>
        </p:txBody>
      </p:sp>
      <p:sp>
        <p:nvSpPr>
          <p:cNvPr id="62476" name="Rectangle 14"/>
          <p:cNvSpPr>
            <a:spLocks noChangeArrowheads="1"/>
          </p:cNvSpPr>
          <p:nvPr/>
        </p:nvSpPr>
        <p:spPr bwMode="auto">
          <a:xfrm>
            <a:off x="1676400" y="38862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7" name="Text Box 16"/>
          <p:cNvSpPr txBox="1">
            <a:spLocks noChangeArrowheads="1"/>
          </p:cNvSpPr>
          <p:nvPr/>
        </p:nvSpPr>
        <p:spPr bwMode="auto">
          <a:xfrm>
            <a:off x="974725" y="498475"/>
            <a:ext cx="2344738" cy="461963"/>
          </a:xfrm>
          <a:prstGeom prst="rect">
            <a:avLst/>
          </a:prstGeom>
          <a:noFill/>
          <a:ln w="9525">
            <a:noFill/>
            <a:miter lim="800000"/>
            <a:headEnd/>
            <a:tailEnd/>
          </a:ln>
        </p:spPr>
        <p:txBody>
          <a:bodyPr wrap="none">
            <a:spAutoFit/>
          </a:bodyPr>
          <a:lstStyle/>
          <a:p>
            <a:r>
              <a:rPr lang="en-US" b="1">
                <a:latin typeface="Arial" charset="0"/>
                <a:cs typeface="Arial" charset="0"/>
              </a:rPr>
              <a:t>A1A2       A3A4</a:t>
            </a:r>
          </a:p>
        </p:txBody>
      </p:sp>
      <p:sp>
        <p:nvSpPr>
          <p:cNvPr id="62478" name="Rectangle 17"/>
          <p:cNvSpPr>
            <a:spLocks noChangeArrowheads="1"/>
          </p:cNvSpPr>
          <p:nvPr/>
        </p:nvSpPr>
        <p:spPr bwMode="auto">
          <a:xfrm>
            <a:off x="4648200" y="12954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9" name="Oval 18"/>
          <p:cNvSpPr>
            <a:spLocks noChangeArrowheads="1"/>
          </p:cNvSpPr>
          <p:nvPr/>
        </p:nvSpPr>
        <p:spPr bwMode="auto">
          <a:xfrm>
            <a:off x="5867400" y="1219200"/>
            <a:ext cx="6096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0" name="Rectangle 19"/>
          <p:cNvSpPr>
            <a:spLocks noChangeArrowheads="1"/>
          </p:cNvSpPr>
          <p:nvPr/>
        </p:nvSpPr>
        <p:spPr bwMode="auto">
          <a:xfrm>
            <a:off x="4724400" y="22860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81" name="Oval 20"/>
          <p:cNvSpPr>
            <a:spLocks noChangeArrowheads="1"/>
          </p:cNvSpPr>
          <p:nvPr/>
        </p:nvSpPr>
        <p:spPr bwMode="auto">
          <a:xfrm>
            <a:off x="5943600" y="2209800"/>
            <a:ext cx="6096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2" name="Line 21"/>
          <p:cNvSpPr>
            <a:spLocks noChangeShapeType="1"/>
          </p:cNvSpPr>
          <p:nvPr/>
        </p:nvSpPr>
        <p:spPr bwMode="auto">
          <a:xfrm>
            <a:off x="5029200" y="1905000"/>
            <a:ext cx="0" cy="381000"/>
          </a:xfrm>
          <a:prstGeom prst="line">
            <a:avLst/>
          </a:prstGeom>
          <a:noFill/>
          <a:ln w="9525">
            <a:solidFill>
              <a:schemeClr val="tx1"/>
            </a:solidFill>
            <a:round/>
            <a:headEnd/>
            <a:tailEnd/>
          </a:ln>
        </p:spPr>
        <p:txBody>
          <a:bodyPr/>
          <a:lstStyle/>
          <a:p>
            <a:endParaRPr lang="en-US"/>
          </a:p>
        </p:txBody>
      </p:sp>
      <p:sp>
        <p:nvSpPr>
          <p:cNvPr id="62483" name="Line 22"/>
          <p:cNvSpPr>
            <a:spLocks noChangeShapeType="1"/>
          </p:cNvSpPr>
          <p:nvPr/>
        </p:nvSpPr>
        <p:spPr bwMode="auto">
          <a:xfrm>
            <a:off x="6248400" y="1905000"/>
            <a:ext cx="0" cy="304800"/>
          </a:xfrm>
          <a:prstGeom prst="line">
            <a:avLst/>
          </a:prstGeom>
          <a:noFill/>
          <a:ln w="9525">
            <a:solidFill>
              <a:schemeClr val="tx1"/>
            </a:solidFill>
            <a:round/>
            <a:headEnd/>
            <a:tailEnd/>
          </a:ln>
        </p:spPr>
        <p:txBody>
          <a:bodyPr/>
          <a:lstStyle/>
          <a:p>
            <a:endParaRPr lang="en-US"/>
          </a:p>
        </p:txBody>
      </p:sp>
      <p:sp>
        <p:nvSpPr>
          <p:cNvPr id="62484" name="Line 23"/>
          <p:cNvSpPr>
            <a:spLocks noChangeShapeType="1"/>
          </p:cNvSpPr>
          <p:nvPr/>
        </p:nvSpPr>
        <p:spPr bwMode="auto">
          <a:xfrm>
            <a:off x="5334000" y="1828800"/>
            <a:ext cx="685800" cy="381000"/>
          </a:xfrm>
          <a:prstGeom prst="line">
            <a:avLst/>
          </a:prstGeom>
          <a:noFill/>
          <a:ln w="9525">
            <a:solidFill>
              <a:schemeClr val="tx1"/>
            </a:solidFill>
            <a:round/>
            <a:headEnd/>
            <a:tailEnd/>
          </a:ln>
        </p:spPr>
        <p:txBody>
          <a:bodyPr/>
          <a:lstStyle/>
          <a:p>
            <a:endParaRPr lang="en-US"/>
          </a:p>
        </p:txBody>
      </p:sp>
      <p:sp>
        <p:nvSpPr>
          <p:cNvPr id="62485" name="Line 24"/>
          <p:cNvSpPr>
            <a:spLocks noChangeShapeType="1"/>
          </p:cNvSpPr>
          <p:nvPr/>
        </p:nvSpPr>
        <p:spPr bwMode="auto">
          <a:xfrm flipH="1">
            <a:off x="5181600" y="1828800"/>
            <a:ext cx="762000" cy="457200"/>
          </a:xfrm>
          <a:prstGeom prst="line">
            <a:avLst/>
          </a:prstGeom>
          <a:noFill/>
          <a:ln w="9525">
            <a:solidFill>
              <a:schemeClr val="tx1"/>
            </a:solidFill>
            <a:round/>
            <a:headEnd/>
            <a:tailEnd/>
          </a:ln>
        </p:spPr>
        <p:txBody>
          <a:bodyPr/>
          <a:lstStyle/>
          <a:p>
            <a:endParaRPr lang="en-US"/>
          </a:p>
        </p:txBody>
      </p:sp>
      <p:sp>
        <p:nvSpPr>
          <p:cNvPr id="62486" name="Line 25"/>
          <p:cNvSpPr>
            <a:spLocks noChangeShapeType="1"/>
          </p:cNvSpPr>
          <p:nvPr/>
        </p:nvSpPr>
        <p:spPr bwMode="auto">
          <a:xfrm flipH="1">
            <a:off x="6858000" y="1828800"/>
            <a:ext cx="838200" cy="609600"/>
          </a:xfrm>
          <a:prstGeom prst="line">
            <a:avLst/>
          </a:prstGeom>
          <a:noFill/>
          <a:ln w="9525">
            <a:solidFill>
              <a:schemeClr val="tx1"/>
            </a:solidFill>
            <a:round/>
            <a:headEnd/>
            <a:tailEnd/>
          </a:ln>
        </p:spPr>
        <p:txBody>
          <a:bodyPr/>
          <a:lstStyle/>
          <a:p>
            <a:endParaRPr lang="en-US"/>
          </a:p>
        </p:txBody>
      </p:sp>
      <p:sp>
        <p:nvSpPr>
          <p:cNvPr id="62487" name="Line 26"/>
          <p:cNvSpPr>
            <a:spLocks noChangeShapeType="1"/>
          </p:cNvSpPr>
          <p:nvPr/>
        </p:nvSpPr>
        <p:spPr bwMode="auto">
          <a:xfrm>
            <a:off x="3810000" y="1981200"/>
            <a:ext cx="762000" cy="457200"/>
          </a:xfrm>
          <a:prstGeom prst="line">
            <a:avLst/>
          </a:prstGeom>
          <a:noFill/>
          <a:ln w="9525">
            <a:solidFill>
              <a:schemeClr val="tx1"/>
            </a:solidFill>
            <a:round/>
            <a:headEnd/>
            <a:tailEnd/>
          </a:ln>
        </p:spPr>
        <p:txBody>
          <a:bodyPr/>
          <a:lstStyle/>
          <a:p>
            <a:endParaRPr lang="en-US"/>
          </a:p>
        </p:txBody>
      </p:sp>
      <p:sp>
        <p:nvSpPr>
          <p:cNvPr id="62488" name="Line 27"/>
          <p:cNvSpPr>
            <a:spLocks noChangeShapeType="1"/>
          </p:cNvSpPr>
          <p:nvPr/>
        </p:nvSpPr>
        <p:spPr bwMode="auto">
          <a:xfrm>
            <a:off x="4953000" y="3124200"/>
            <a:ext cx="0" cy="762000"/>
          </a:xfrm>
          <a:prstGeom prst="line">
            <a:avLst/>
          </a:prstGeom>
          <a:noFill/>
          <a:ln w="9525">
            <a:solidFill>
              <a:schemeClr val="tx1"/>
            </a:solidFill>
            <a:round/>
            <a:headEnd/>
            <a:tailEnd/>
          </a:ln>
        </p:spPr>
        <p:txBody>
          <a:bodyPr/>
          <a:lstStyle/>
          <a:p>
            <a:endParaRPr lang="en-US"/>
          </a:p>
        </p:txBody>
      </p:sp>
      <p:sp>
        <p:nvSpPr>
          <p:cNvPr id="62489" name="Line 28"/>
          <p:cNvSpPr>
            <a:spLocks noChangeShapeType="1"/>
          </p:cNvSpPr>
          <p:nvPr/>
        </p:nvSpPr>
        <p:spPr bwMode="auto">
          <a:xfrm>
            <a:off x="6248400" y="3124200"/>
            <a:ext cx="0" cy="762000"/>
          </a:xfrm>
          <a:prstGeom prst="line">
            <a:avLst/>
          </a:prstGeom>
          <a:noFill/>
          <a:ln w="9525">
            <a:solidFill>
              <a:schemeClr val="tx1"/>
            </a:solidFill>
            <a:round/>
            <a:headEnd/>
            <a:tailEnd/>
          </a:ln>
        </p:spPr>
        <p:txBody>
          <a:bodyPr/>
          <a:lstStyle/>
          <a:p>
            <a:endParaRPr lang="en-US"/>
          </a:p>
        </p:txBody>
      </p:sp>
      <p:sp>
        <p:nvSpPr>
          <p:cNvPr id="62490" name="Rectangle 29"/>
          <p:cNvSpPr>
            <a:spLocks noChangeArrowheads="1"/>
          </p:cNvSpPr>
          <p:nvPr/>
        </p:nvSpPr>
        <p:spPr bwMode="auto">
          <a:xfrm>
            <a:off x="4724400" y="40386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91" name="Oval 30"/>
          <p:cNvSpPr>
            <a:spLocks noChangeArrowheads="1"/>
          </p:cNvSpPr>
          <p:nvPr/>
        </p:nvSpPr>
        <p:spPr bwMode="auto">
          <a:xfrm>
            <a:off x="5943600" y="3962400"/>
            <a:ext cx="609600" cy="685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92" name="Line 31"/>
          <p:cNvSpPr>
            <a:spLocks noChangeShapeType="1"/>
          </p:cNvSpPr>
          <p:nvPr/>
        </p:nvSpPr>
        <p:spPr bwMode="auto">
          <a:xfrm>
            <a:off x="5105400" y="4800600"/>
            <a:ext cx="533400" cy="685800"/>
          </a:xfrm>
          <a:prstGeom prst="line">
            <a:avLst/>
          </a:prstGeom>
          <a:noFill/>
          <a:ln w="9525">
            <a:solidFill>
              <a:schemeClr val="tx1"/>
            </a:solidFill>
            <a:round/>
            <a:headEnd/>
            <a:tailEnd/>
          </a:ln>
        </p:spPr>
        <p:txBody>
          <a:bodyPr/>
          <a:lstStyle/>
          <a:p>
            <a:endParaRPr lang="en-US"/>
          </a:p>
        </p:txBody>
      </p:sp>
      <p:sp>
        <p:nvSpPr>
          <p:cNvPr id="62493" name="Line 32"/>
          <p:cNvSpPr>
            <a:spLocks noChangeShapeType="1"/>
          </p:cNvSpPr>
          <p:nvPr/>
        </p:nvSpPr>
        <p:spPr bwMode="auto">
          <a:xfrm flipH="1">
            <a:off x="5867400" y="4724400"/>
            <a:ext cx="381000" cy="685800"/>
          </a:xfrm>
          <a:prstGeom prst="line">
            <a:avLst/>
          </a:prstGeom>
          <a:noFill/>
          <a:ln w="9525">
            <a:solidFill>
              <a:schemeClr val="tx1"/>
            </a:solidFill>
            <a:round/>
            <a:headEnd/>
            <a:tailEnd/>
          </a:ln>
        </p:spPr>
        <p:txBody>
          <a:bodyPr/>
          <a:lstStyle/>
          <a:p>
            <a:endParaRPr lang="en-US"/>
          </a:p>
        </p:txBody>
      </p:sp>
      <p:sp>
        <p:nvSpPr>
          <p:cNvPr id="62494" name="Rectangle 33"/>
          <p:cNvSpPr>
            <a:spLocks noChangeArrowheads="1"/>
          </p:cNvSpPr>
          <p:nvPr/>
        </p:nvSpPr>
        <p:spPr bwMode="auto">
          <a:xfrm>
            <a:off x="5410200" y="5791200"/>
            <a:ext cx="5334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95" name="Text Box 34"/>
          <p:cNvSpPr txBox="1">
            <a:spLocks noChangeArrowheads="1"/>
          </p:cNvSpPr>
          <p:nvPr/>
        </p:nvSpPr>
        <p:spPr bwMode="auto">
          <a:xfrm>
            <a:off x="4343400" y="533400"/>
            <a:ext cx="2344738" cy="461963"/>
          </a:xfrm>
          <a:prstGeom prst="rect">
            <a:avLst/>
          </a:prstGeom>
          <a:noFill/>
          <a:ln w="9525">
            <a:noFill/>
            <a:miter lim="800000"/>
            <a:headEnd/>
            <a:tailEnd/>
          </a:ln>
        </p:spPr>
        <p:txBody>
          <a:bodyPr wrap="none">
            <a:spAutoFit/>
          </a:bodyPr>
          <a:lstStyle/>
          <a:p>
            <a:r>
              <a:rPr lang="en-US" b="1">
                <a:latin typeface="Arial" charset="0"/>
                <a:cs typeface="Arial" charset="0"/>
              </a:rPr>
              <a:t>A1A2       A3A4</a:t>
            </a:r>
          </a:p>
        </p:txBody>
      </p:sp>
      <p:sp>
        <p:nvSpPr>
          <p:cNvPr id="62496" name="Text Box 36"/>
          <p:cNvSpPr txBox="1">
            <a:spLocks noChangeArrowheads="1"/>
          </p:cNvSpPr>
          <p:nvPr/>
        </p:nvSpPr>
        <p:spPr bwMode="auto">
          <a:xfrm>
            <a:off x="212725" y="-34925"/>
            <a:ext cx="9013825" cy="461963"/>
          </a:xfrm>
          <a:prstGeom prst="rect">
            <a:avLst/>
          </a:prstGeom>
          <a:noFill/>
          <a:ln w="9525">
            <a:noFill/>
            <a:miter lim="800000"/>
            <a:headEnd/>
            <a:tailEnd/>
          </a:ln>
        </p:spPr>
        <p:txBody>
          <a:bodyPr wrap="none">
            <a:spAutoFit/>
          </a:bodyPr>
          <a:lstStyle/>
          <a:p>
            <a:r>
              <a:rPr lang="en-US">
                <a:latin typeface="Arial" charset="0"/>
                <a:cs typeface="Arial" charset="0"/>
              </a:rPr>
              <a:t>Probability of offspring being homozygous for one of the 4 alleles</a:t>
            </a:r>
          </a:p>
        </p:txBody>
      </p:sp>
      <p:sp>
        <p:nvSpPr>
          <p:cNvPr id="62497" name="Text Box 37"/>
          <p:cNvSpPr txBox="1">
            <a:spLocks noChangeArrowheads="1"/>
          </p:cNvSpPr>
          <p:nvPr/>
        </p:nvSpPr>
        <p:spPr bwMode="auto">
          <a:xfrm>
            <a:off x="974725" y="4613275"/>
            <a:ext cx="2408238" cy="830263"/>
          </a:xfrm>
          <a:prstGeom prst="rect">
            <a:avLst/>
          </a:prstGeom>
          <a:noFill/>
          <a:ln w="9525">
            <a:noFill/>
            <a:miter lim="800000"/>
            <a:headEnd/>
            <a:tailEnd/>
          </a:ln>
        </p:spPr>
        <p:txBody>
          <a:bodyPr wrap="none">
            <a:spAutoFit/>
          </a:bodyPr>
          <a:lstStyle/>
          <a:p>
            <a:r>
              <a:rPr lang="en-US">
                <a:latin typeface="Arial" charset="0"/>
                <a:cs typeface="Arial" charset="0"/>
              </a:rPr>
              <a:t>Brother – Sister:</a:t>
            </a:r>
          </a:p>
          <a:p>
            <a:r>
              <a:rPr lang="en-US">
                <a:latin typeface="Arial" charset="0"/>
                <a:cs typeface="Arial" charset="0"/>
              </a:rPr>
              <a:t>       4/16=1/4</a:t>
            </a:r>
          </a:p>
        </p:txBody>
      </p:sp>
      <p:sp>
        <p:nvSpPr>
          <p:cNvPr id="62498" name="Text Box 38"/>
          <p:cNvSpPr txBox="1">
            <a:spLocks noChangeArrowheads="1"/>
          </p:cNvSpPr>
          <p:nvPr/>
        </p:nvSpPr>
        <p:spPr bwMode="auto">
          <a:xfrm>
            <a:off x="6261100" y="5654675"/>
            <a:ext cx="2157413" cy="830263"/>
          </a:xfrm>
          <a:prstGeom prst="rect">
            <a:avLst/>
          </a:prstGeom>
          <a:noFill/>
          <a:ln w="9525">
            <a:noFill/>
            <a:miter lim="800000"/>
            <a:headEnd/>
            <a:tailEnd/>
          </a:ln>
        </p:spPr>
        <p:txBody>
          <a:bodyPr wrap="none">
            <a:spAutoFit/>
          </a:bodyPr>
          <a:lstStyle/>
          <a:p>
            <a:r>
              <a:rPr lang="en-US">
                <a:latin typeface="Arial" charset="0"/>
                <a:cs typeface="Arial" charset="0"/>
              </a:rPr>
              <a:t>First Cousins:</a:t>
            </a:r>
          </a:p>
          <a:p>
            <a:r>
              <a:rPr lang="en-US">
                <a:latin typeface="Arial" charset="0"/>
                <a:cs typeface="Arial" charset="0"/>
              </a:rPr>
              <a:t>       4/64=1/16</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0" y="76200"/>
            <a:ext cx="9144000" cy="6750050"/>
          </a:xfrm>
          <a:prstGeom prst="rect">
            <a:avLst/>
          </a:prstGeom>
          <a:noFill/>
          <a:ln w="9525">
            <a:noFill/>
            <a:miter lim="800000"/>
            <a:headEnd/>
            <a:tailEnd/>
          </a:ln>
        </p:spPr>
        <p:txBody>
          <a:bodyPr>
            <a:spAutoFit/>
          </a:bodyPr>
          <a:lstStyle/>
          <a:p>
            <a:r>
              <a:rPr lang="en-US" sz="2200" dirty="0">
                <a:latin typeface="Arial" charset="0"/>
                <a:cs typeface="Arial" charset="0"/>
              </a:rPr>
              <a:t>Why is inbreeding Bad??</a:t>
            </a:r>
          </a:p>
          <a:p>
            <a:r>
              <a:rPr lang="en-US" sz="2200" dirty="0">
                <a:latin typeface="Arial" charset="0"/>
                <a:cs typeface="Arial" charset="0"/>
              </a:rPr>
              <a:t>Increases chance of expression of lethal recessive allele</a:t>
            </a:r>
          </a:p>
          <a:p>
            <a:r>
              <a:rPr lang="en-US" sz="2200" dirty="0">
                <a:latin typeface="Arial" charset="0"/>
                <a:cs typeface="Arial" charset="0"/>
              </a:rPr>
              <a:t>Example: Recessive lethal alleles in mutation selection balance: 1 x 10</a:t>
            </a:r>
            <a:r>
              <a:rPr lang="en-US" sz="2200" baseline="30000" dirty="0">
                <a:latin typeface="Arial" charset="0"/>
                <a:cs typeface="Arial" charset="0"/>
              </a:rPr>
              <a:t>-3</a:t>
            </a:r>
          </a:p>
          <a:p>
            <a:r>
              <a:rPr lang="en-US" sz="2200" dirty="0">
                <a:latin typeface="Arial" charset="0"/>
                <a:cs typeface="Arial" charset="0"/>
              </a:rPr>
              <a:t>About 4000 human genetic disorders, assume ¼ are lethal = 1000</a:t>
            </a:r>
          </a:p>
          <a:p>
            <a:r>
              <a:rPr lang="en-US" sz="2200" dirty="0">
                <a:latin typeface="Arial" charset="0"/>
                <a:cs typeface="Arial" charset="0"/>
              </a:rPr>
              <a:t>Thus for 1000 loci that can have lethal alleles:</a:t>
            </a:r>
          </a:p>
          <a:p>
            <a:r>
              <a:rPr lang="en-US" sz="2200" dirty="0">
                <a:latin typeface="Arial" charset="0"/>
                <a:cs typeface="Arial" charset="0"/>
              </a:rPr>
              <a:t>The probability of being homozygous for the lethal recessive allele = q</a:t>
            </a:r>
            <a:r>
              <a:rPr lang="en-US" sz="2200" baseline="30000" dirty="0">
                <a:latin typeface="Arial" charset="0"/>
                <a:cs typeface="Arial" charset="0"/>
              </a:rPr>
              <a:t>2</a:t>
            </a:r>
          </a:p>
          <a:p>
            <a:r>
              <a:rPr lang="en-US" sz="2200" dirty="0">
                <a:latin typeface="Arial" charset="0"/>
                <a:cs typeface="Arial" charset="0"/>
              </a:rPr>
              <a:t>Thus probability of NOT being homozygous for a recessive lethal allele:</a:t>
            </a:r>
          </a:p>
          <a:p>
            <a:endParaRPr lang="en-US" sz="2200" dirty="0">
              <a:latin typeface="Arial" charset="0"/>
              <a:cs typeface="Arial" charset="0"/>
            </a:endParaRPr>
          </a:p>
          <a:p>
            <a:r>
              <a:rPr lang="en-US" sz="2200" dirty="0">
                <a:latin typeface="Arial" charset="0"/>
                <a:cs typeface="Arial" charset="0"/>
              </a:rPr>
              <a:t>= (1- (1 x 10</a:t>
            </a:r>
            <a:r>
              <a:rPr lang="en-US" sz="2200" baseline="30000" dirty="0">
                <a:latin typeface="Arial" charset="0"/>
                <a:cs typeface="Arial" charset="0"/>
              </a:rPr>
              <a:t>-3</a:t>
            </a:r>
            <a:r>
              <a:rPr lang="en-US" sz="2200" dirty="0">
                <a:latin typeface="Arial" charset="0"/>
                <a:cs typeface="Arial" charset="0"/>
              </a:rPr>
              <a:t>)</a:t>
            </a:r>
            <a:r>
              <a:rPr lang="en-US" sz="2200" baseline="30000" dirty="0">
                <a:latin typeface="Arial" charset="0"/>
                <a:cs typeface="Arial" charset="0"/>
              </a:rPr>
              <a:t>2</a:t>
            </a:r>
            <a:r>
              <a:rPr lang="en-US" sz="2200" dirty="0">
                <a:latin typeface="Arial" charset="0"/>
                <a:cs typeface="Arial" charset="0"/>
              </a:rPr>
              <a:t>)</a:t>
            </a:r>
            <a:r>
              <a:rPr lang="en-US" sz="2200" baseline="30000" dirty="0">
                <a:latin typeface="Arial" charset="0"/>
                <a:cs typeface="Arial" charset="0"/>
              </a:rPr>
              <a:t>1000  </a:t>
            </a:r>
            <a:r>
              <a:rPr lang="en-US" sz="2200" dirty="0">
                <a:latin typeface="Arial" charset="0"/>
                <a:cs typeface="Arial" charset="0"/>
              </a:rPr>
              <a:t>=  0.999 or 0.1% of all zygotes in </a:t>
            </a:r>
            <a:r>
              <a:rPr lang="en-US" sz="2200" b="1" dirty="0">
                <a:latin typeface="Arial" charset="0"/>
                <a:cs typeface="Arial" charset="0"/>
              </a:rPr>
              <a:t>random</a:t>
            </a:r>
          </a:p>
          <a:p>
            <a:r>
              <a:rPr lang="en-US" sz="2200" b="1" dirty="0">
                <a:latin typeface="Arial" charset="0"/>
                <a:cs typeface="Arial" charset="0"/>
              </a:rPr>
              <a:t>                                                          mating population </a:t>
            </a:r>
            <a:r>
              <a:rPr lang="en-US" sz="2200" dirty="0" err="1">
                <a:latin typeface="Arial" charset="0"/>
                <a:cs typeface="Arial" charset="0"/>
              </a:rPr>
              <a:t>homozyogous</a:t>
            </a:r>
            <a:endParaRPr lang="en-US" sz="2200" dirty="0">
              <a:latin typeface="Arial" charset="0"/>
              <a:cs typeface="Arial" charset="0"/>
            </a:endParaRPr>
          </a:p>
          <a:p>
            <a:r>
              <a:rPr lang="en-US" sz="2200" dirty="0">
                <a:latin typeface="Arial" charset="0"/>
                <a:cs typeface="Arial" charset="0"/>
              </a:rPr>
              <a:t>                                                          for a lethal </a:t>
            </a:r>
            <a:endParaRPr lang="en-US" sz="2200" baseline="30000" dirty="0">
              <a:latin typeface="Arial" charset="0"/>
              <a:cs typeface="Arial" charset="0"/>
            </a:endParaRPr>
          </a:p>
          <a:p>
            <a:endParaRPr lang="en-US" sz="2200" baseline="30000" dirty="0">
              <a:latin typeface="Arial" charset="0"/>
              <a:cs typeface="Arial" charset="0"/>
            </a:endParaRPr>
          </a:p>
          <a:p>
            <a:r>
              <a:rPr lang="en-US" sz="2200" dirty="0">
                <a:latin typeface="Arial" charset="0"/>
                <a:cs typeface="Arial" charset="0"/>
              </a:rPr>
              <a:t>But with Brother-Sister mating : homozygous recessive progeny can be created  by random union and non random union of gametes: </a:t>
            </a:r>
          </a:p>
          <a:p>
            <a:r>
              <a:rPr lang="en-US" sz="2200" dirty="0">
                <a:latin typeface="Arial" charset="0"/>
                <a:cs typeface="Arial" charset="0"/>
              </a:rPr>
              <a:t>                                   q</a:t>
            </a:r>
            <a:r>
              <a:rPr lang="en-US" sz="2200" baseline="30000" dirty="0">
                <a:latin typeface="Arial" charset="0"/>
                <a:cs typeface="Arial" charset="0"/>
              </a:rPr>
              <a:t>2</a:t>
            </a:r>
            <a:r>
              <a:rPr lang="en-US" sz="2200" dirty="0">
                <a:latin typeface="Arial" charset="0"/>
                <a:cs typeface="Arial" charset="0"/>
              </a:rPr>
              <a:t>(1-F) + </a:t>
            </a:r>
            <a:r>
              <a:rPr lang="en-US" sz="2200" dirty="0" err="1">
                <a:latin typeface="Arial" charset="0"/>
                <a:cs typeface="Arial" charset="0"/>
              </a:rPr>
              <a:t>qF</a:t>
            </a:r>
            <a:endParaRPr lang="en-US" sz="2200" dirty="0">
              <a:latin typeface="Arial" charset="0"/>
              <a:cs typeface="Arial" charset="0"/>
            </a:endParaRPr>
          </a:p>
          <a:p>
            <a:endParaRPr lang="en-US" sz="2200" dirty="0">
              <a:latin typeface="Arial" charset="0"/>
              <a:cs typeface="Arial" charset="0"/>
            </a:endParaRPr>
          </a:p>
          <a:p>
            <a:r>
              <a:rPr lang="en-US" sz="2200" dirty="0">
                <a:latin typeface="Arial" charset="0"/>
                <a:cs typeface="Arial" charset="0"/>
              </a:rPr>
              <a:t>= [1- ((1 x 10</a:t>
            </a:r>
            <a:r>
              <a:rPr lang="en-US" sz="2200" baseline="30000" dirty="0">
                <a:latin typeface="Arial" charset="0"/>
                <a:cs typeface="Arial" charset="0"/>
              </a:rPr>
              <a:t>-3</a:t>
            </a:r>
            <a:r>
              <a:rPr lang="en-US" sz="2200" dirty="0">
                <a:latin typeface="Arial" charset="0"/>
                <a:cs typeface="Arial" charset="0"/>
              </a:rPr>
              <a:t>)</a:t>
            </a:r>
            <a:r>
              <a:rPr lang="en-US" sz="2200" baseline="30000" dirty="0">
                <a:latin typeface="Arial" charset="0"/>
                <a:cs typeface="Arial" charset="0"/>
              </a:rPr>
              <a:t>2</a:t>
            </a:r>
            <a:r>
              <a:rPr lang="en-US" sz="2200" dirty="0">
                <a:latin typeface="Arial" charset="0"/>
                <a:cs typeface="Arial" charset="0"/>
              </a:rPr>
              <a:t> (1-F) + (1 x 10</a:t>
            </a:r>
            <a:r>
              <a:rPr lang="en-US" sz="2200" baseline="30000" dirty="0">
                <a:latin typeface="Arial" charset="0"/>
                <a:cs typeface="Arial" charset="0"/>
              </a:rPr>
              <a:t>-3</a:t>
            </a:r>
            <a:r>
              <a:rPr lang="en-US" sz="2200" dirty="0">
                <a:latin typeface="Arial" charset="0"/>
                <a:cs typeface="Arial" charset="0"/>
              </a:rPr>
              <a:t>)F)]</a:t>
            </a:r>
            <a:r>
              <a:rPr lang="en-US" sz="2200" baseline="30000" dirty="0">
                <a:latin typeface="Arial" charset="0"/>
                <a:cs typeface="Arial" charset="0"/>
              </a:rPr>
              <a:t>1000 </a:t>
            </a:r>
            <a:r>
              <a:rPr lang="en-US" sz="2200" dirty="0">
                <a:latin typeface="Arial" charset="0"/>
                <a:cs typeface="Arial" charset="0"/>
              </a:rPr>
              <a:t>= [1- ((1 x 10</a:t>
            </a:r>
            <a:r>
              <a:rPr lang="en-US" sz="2200" baseline="30000" dirty="0">
                <a:latin typeface="Arial" charset="0"/>
                <a:cs typeface="Arial" charset="0"/>
              </a:rPr>
              <a:t>-3</a:t>
            </a:r>
            <a:r>
              <a:rPr lang="en-US" sz="2200" dirty="0">
                <a:latin typeface="Arial" charset="0"/>
                <a:cs typeface="Arial" charset="0"/>
              </a:rPr>
              <a:t>)</a:t>
            </a:r>
            <a:r>
              <a:rPr lang="en-US" sz="2200" baseline="30000" dirty="0">
                <a:latin typeface="Arial" charset="0"/>
                <a:cs typeface="Arial" charset="0"/>
              </a:rPr>
              <a:t>2</a:t>
            </a:r>
            <a:r>
              <a:rPr lang="en-US" sz="2200" dirty="0">
                <a:latin typeface="Arial" charset="0"/>
                <a:cs typeface="Arial" charset="0"/>
              </a:rPr>
              <a:t>(3/4)+</a:t>
            </a:r>
            <a:r>
              <a:rPr lang="en-US" sz="2200" dirty="0" smtClean="0">
                <a:latin typeface="Arial" charset="0"/>
                <a:cs typeface="Arial" charset="0"/>
              </a:rPr>
              <a:t>q(1/4</a:t>
            </a:r>
            <a:r>
              <a:rPr lang="en-US" sz="2200" dirty="0">
                <a:latin typeface="Arial" charset="0"/>
                <a:cs typeface="Arial" charset="0"/>
              </a:rPr>
              <a:t>))]</a:t>
            </a:r>
            <a:r>
              <a:rPr lang="en-US" sz="2200" baseline="30000" dirty="0">
                <a:latin typeface="Arial" charset="0"/>
                <a:cs typeface="Arial" charset="0"/>
              </a:rPr>
              <a:t>1000 </a:t>
            </a:r>
            <a:endParaRPr lang="en-US" sz="2200" dirty="0">
              <a:latin typeface="Arial" charset="0"/>
              <a:cs typeface="Arial" charset="0"/>
            </a:endParaRPr>
          </a:p>
          <a:p>
            <a:endParaRPr lang="en-US" sz="2200" dirty="0">
              <a:latin typeface="Arial" charset="0"/>
              <a:cs typeface="Arial" charset="0"/>
            </a:endParaRPr>
          </a:p>
          <a:p>
            <a:r>
              <a:rPr lang="en-US" sz="2200" dirty="0">
                <a:latin typeface="Arial" charset="0"/>
                <a:cs typeface="Arial" charset="0"/>
              </a:rPr>
              <a:t>= 0.79 or 21% zygotes homozygous for lethal</a:t>
            </a:r>
          </a:p>
          <a:p>
            <a:r>
              <a:rPr lang="en-US" sz="2200" dirty="0">
                <a:latin typeface="Arial" charset="0"/>
                <a:cs typeface="Arial" charset="0"/>
              </a:rPr>
              <a:t>     Thus inbreeding depression is  1- 0.79= 0.21</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7_F09b"/>
          <p:cNvPicPr>
            <a:picLocks noChangeAspect="1" noChangeArrowheads="1"/>
          </p:cNvPicPr>
          <p:nvPr/>
        </p:nvPicPr>
        <p:blipFill>
          <a:blip r:embed="rId3" cstate="print"/>
          <a:srcRect/>
          <a:stretch>
            <a:fillRect/>
          </a:stretch>
        </p:blipFill>
        <p:spPr bwMode="auto">
          <a:xfrm>
            <a:off x="1066800" y="228600"/>
            <a:ext cx="7008813" cy="6399213"/>
          </a:xfrm>
          <a:prstGeom prst="rect">
            <a:avLst/>
          </a:prstGeom>
          <a:noFill/>
          <a:ln w="9525">
            <a:noFill/>
            <a:miter lim="800000"/>
            <a:headEnd/>
            <a:tailEnd/>
          </a:ln>
        </p:spPr>
      </p:pic>
      <p:sp>
        <p:nvSpPr>
          <p:cNvPr id="8195" name="Text Box 3"/>
          <p:cNvSpPr txBox="1">
            <a:spLocks noChangeArrowheads="1"/>
          </p:cNvSpPr>
          <p:nvPr/>
        </p:nvSpPr>
        <p:spPr bwMode="auto">
          <a:xfrm>
            <a:off x="3870325" y="498475"/>
            <a:ext cx="3816350" cy="584200"/>
          </a:xfrm>
          <a:prstGeom prst="rect">
            <a:avLst/>
          </a:prstGeom>
          <a:noFill/>
          <a:ln w="9525">
            <a:noFill/>
            <a:miter lim="800000"/>
            <a:headEnd/>
            <a:tailEnd/>
          </a:ln>
        </p:spPr>
        <p:txBody>
          <a:bodyPr wrap="none">
            <a:spAutoFit/>
          </a:bodyPr>
          <a:lstStyle/>
          <a:p>
            <a:r>
              <a:rPr lang="en-US" sz="3200" b="1">
                <a:latin typeface="Arial" charset="0"/>
                <a:cs typeface="Arial" charset="0"/>
              </a:rPr>
              <a:t>Fst = (He – Ho)/ He</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07_F01"/>
          <p:cNvPicPr>
            <a:picLocks noChangeAspect="1" noChangeArrowheads="1"/>
          </p:cNvPicPr>
          <p:nvPr/>
        </p:nvPicPr>
        <p:blipFill>
          <a:blip r:embed="rId3" cstate="print"/>
          <a:srcRect/>
          <a:stretch>
            <a:fillRect/>
          </a:stretch>
        </p:blipFill>
        <p:spPr bwMode="auto">
          <a:xfrm>
            <a:off x="304800" y="914400"/>
            <a:ext cx="8531225" cy="5040313"/>
          </a:xfrm>
          <a:prstGeom prst="rect">
            <a:avLst/>
          </a:prstGeom>
          <a:noFill/>
          <a:ln w="9525">
            <a:noFill/>
            <a:miter lim="800000"/>
            <a:headEnd/>
            <a:tailEnd/>
          </a:ln>
        </p:spPr>
      </p:pic>
      <p:sp>
        <p:nvSpPr>
          <p:cNvPr id="64515" name="Text Box 3"/>
          <p:cNvSpPr txBox="1">
            <a:spLocks noChangeArrowheads="1"/>
          </p:cNvSpPr>
          <p:nvPr/>
        </p:nvSpPr>
        <p:spPr bwMode="auto">
          <a:xfrm>
            <a:off x="288925" y="193675"/>
            <a:ext cx="8848725" cy="461963"/>
          </a:xfrm>
          <a:prstGeom prst="rect">
            <a:avLst/>
          </a:prstGeom>
          <a:noFill/>
          <a:ln w="9525">
            <a:noFill/>
            <a:miter lim="800000"/>
            <a:headEnd/>
            <a:tailEnd/>
          </a:ln>
        </p:spPr>
        <p:txBody>
          <a:bodyPr wrap="none">
            <a:spAutoFit/>
          </a:bodyPr>
          <a:lstStyle/>
          <a:p>
            <a:r>
              <a:rPr lang="en-US">
                <a:latin typeface="Arial" charset="0"/>
                <a:cs typeface="Arial" charset="0"/>
              </a:rPr>
              <a:t>V. Consequences of Drift and Inbreeding for Population Viability</a:t>
            </a:r>
          </a:p>
        </p:txBody>
      </p:sp>
      <p:sp>
        <p:nvSpPr>
          <p:cNvPr id="64516" name="Rectangle 3"/>
          <p:cNvSpPr>
            <a:spLocks noChangeArrowheads="1"/>
          </p:cNvSpPr>
          <p:nvPr/>
        </p:nvSpPr>
        <p:spPr bwMode="auto">
          <a:xfrm>
            <a:off x="762000" y="6027738"/>
            <a:ext cx="7086600" cy="460375"/>
          </a:xfrm>
          <a:prstGeom prst="rect">
            <a:avLst/>
          </a:prstGeom>
          <a:noFill/>
          <a:ln w="9525">
            <a:noFill/>
            <a:miter lim="800000"/>
            <a:headEnd/>
            <a:tailEnd/>
          </a:ln>
        </p:spPr>
        <p:txBody>
          <a:bodyPr>
            <a:spAutoFit/>
          </a:bodyPr>
          <a:lstStyle/>
          <a:p>
            <a:r>
              <a:rPr lang="en-US" dirty="0">
                <a:latin typeface="Arial" charset="0"/>
                <a:cs typeface="Arial" charset="0"/>
              </a:rPr>
              <a:t>http://</a:t>
            </a:r>
            <a:r>
              <a:rPr lang="en-US" dirty="0">
                <a:latin typeface="Arial" charset="0"/>
                <a:cs typeface="Arial" charset="0"/>
                <a:hlinkClick r:id="rId4"/>
              </a:rPr>
              <a:t>www.youtube.com/watch?v=s2_wdMmEupQ</a:t>
            </a:r>
            <a:endParaRPr lang="en-US"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07_F02"/>
          <p:cNvPicPr>
            <a:picLocks noChangeAspect="1" noChangeArrowheads="1"/>
          </p:cNvPicPr>
          <p:nvPr/>
        </p:nvPicPr>
        <p:blipFill>
          <a:blip r:embed="rId3" cstate="print"/>
          <a:srcRect/>
          <a:stretch>
            <a:fillRect/>
          </a:stretch>
        </p:blipFill>
        <p:spPr bwMode="auto">
          <a:xfrm>
            <a:off x="304800" y="965200"/>
            <a:ext cx="8531225" cy="4945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07_F03"/>
          <p:cNvPicPr>
            <a:picLocks noChangeAspect="1" noChangeArrowheads="1"/>
          </p:cNvPicPr>
          <p:nvPr/>
        </p:nvPicPr>
        <p:blipFill>
          <a:blip r:embed="rId3" cstate="print"/>
          <a:srcRect/>
          <a:stretch>
            <a:fillRect/>
          </a:stretch>
        </p:blipFill>
        <p:spPr bwMode="auto">
          <a:xfrm>
            <a:off x="304800" y="609600"/>
            <a:ext cx="8531225" cy="5656263"/>
          </a:xfrm>
          <a:prstGeom prst="rect">
            <a:avLst/>
          </a:prstGeom>
          <a:noFill/>
          <a:ln w="9525">
            <a:noFill/>
            <a:miter lim="800000"/>
            <a:headEnd/>
            <a:tailEnd/>
          </a:ln>
        </p:spPr>
      </p:pic>
      <p:sp>
        <p:nvSpPr>
          <p:cNvPr id="66563" name="Rectangle 2"/>
          <p:cNvSpPr>
            <a:spLocks noChangeArrowheads="1"/>
          </p:cNvSpPr>
          <p:nvPr/>
        </p:nvSpPr>
        <p:spPr bwMode="auto">
          <a:xfrm>
            <a:off x="3276600" y="152400"/>
            <a:ext cx="4572000" cy="830263"/>
          </a:xfrm>
          <a:prstGeom prst="rect">
            <a:avLst/>
          </a:prstGeom>
          <a:noFill/>
          <a:ln w="9525">
            <a:noFill/>
            <a:miter lim="800000"/>
            <a:headEnd/>
            <a:tailEnd/>
          </a:ln>
        </p:spPr>
        <p:txBody>
          <a:bodyPr>
            <a:spAutoFit/>
          </a:bodyPr>
          <a:lstStyle/>
          <a:p>
            <a:r>
              <a:rPr lang="en-US"/>
              <a:t>http://www.youtube.com/watch?v=s2_wdMmEupQ</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7_F31"/>
          <p:cNvPicPr>
            <a:picLocks noChangeAspect="1" noChangeArrowheads="1"/>
          </p:cNvPicPr>
          <p:nvPr/>
        </p:nvPicPr>
        <p:blipFill>
          <a:blip r:embed="rId3" cstate="print"/>
          <a:srcRect/>
          <a:stretch>
            <a:fillRect/>
          </a:stretch>
        </p:blipFill>
        <p:spPr bwMode="auto">
          <a:xfrm>
            <a:off x="304800" y="609600"/>
            <a:ext cx="8531225" cy="56435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07_T06"/>
          <p:cNvPicPr>
            <a:picLocks noChangeAspect="1" noChangeArrowheads="1"/>
          </p:cNvPicPr>
          <p:nvPr/>
        </p:nvPicPr>
        <p:blipFill>
          <a:blip r:embed="rId3" cstate="print"/>
          <a:srcRect/>
          <a:stretch>
            <a:fillRect/>
          </a:stretch>
        </p:blipFill>
        <p:spPr bwMode="auto">
          <a:xfrm>
            <a:off x="304800" y="317500"/>
            <a:ext cx="8531225" cy="62277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07_F19"/>
          <p:cNvPicPr>
            <a:picLocks noChangeAspect="1" noChangeArrowheads="1"/>
          </p:cNvPicPr>
          <p:nvPr/>
        </p:nvPicPr>
        <p:blipFill>
          <a:blip r:embed="rId3" cstate="print"/>
          <a:srcRect/>
          <a:stretch>
            <a:fillRect/>
          </a:stretch>
        </p:blipFill>
        <p:spPr bwMode="auto">
          <a:xfrm>
            <a:off x="2514600" y="1370013"/>
            <a:ext cx="3870325" cy="5487987"/>
          </a:xfrm>
          <a:prstGeom prst="rect">
            <a:avLst/>
          </a:prstGeom>
          <a:noFill/>
          <a:ln w="9525">
            <a:noFill/>
            <a:miter lim="800000"/>
            <a:headEnd/>
            <a:tailEnd/>
          </a:ln>
        </p:spPr>
      </p:pic>
      <p:sp>
        <p:nvSpPr>
          <p:cNvPr id="69635" name="Rectangle 3"/>
          <p:cNvSpPr>
            <a:spLocks noChangeArrowheads="1"/>
          </p:cNvSpPr>
          <p:nvPr/>
        </p:nvSpPr>
        <p:spPr bwMode="auto">
          <a:xfrm>
            <a:off x="381000" y="528935"/>
            <a:ext cx="8440452" cy="584775"/>
          </a:xfrm>
          <a:prstGeom prst="rect">
            <a:avLst/>
          </a:prstGeom>
          <a:noFill/>
          <a:ln w="9525">
            <a:noFill/>
            <a:miter lim="800000"/>
            <a:headEnd/>
            <a:tailEnd/>
          </a:ln>
        </p:spPr>
        <p:txBody>
          <a:bodyPr wrap="none">
            <a:spAutoFit/>
          </a:bodyPr>
          <a:lstStyle/>
          <a:p>
            <a:r>
              <a:rPr lang="en-US" sz="3200" dirty="0">
                <a:latin typeface="Arial Black" pitchFamily="34" charset="0"/>
              </a:rPr>
              <a:t>Population size and genetic diversity</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Newman and Pilson"/>
          <p:cNvPicPr>
            <a:picLocks noChangeAspect="1" noChangeArrowheads="1"/>
          </p:cNvPicPr>
          <p:nvPr/>
        </p:nvPicPr>
        <p:blipFill>
          <a:blip r:embed="rId3" cstate="print"/>
          <a:srcRect/>
          <a:stretch>
            <a:fillRect/>
          </a:stretch>
        </p:blipFill>
        <p:spPr bwMode="auto">
          <a:xfrm>
            <a:off x="533400" y="381000"/>
            <a:ext cx="7473950" cy="5989638"/>
          </a:xfrm>
          <a:prstGeom prst="rect">
            <a:avLst/>
          </a:prstGeom>
          <a:noFill/>
          <a:ln w="9525">
            <a:noFill/>
            <a:miter lim="800000"/>
            <a:headEnd/>
            <a:tailEnd/>
          </a:ln>
        </p:spPr>
      </p:pic>
      <p:sp>
        <p:nvSpPr>
          <p:cNvPr id="70659" name="Text Box 3"/>
          <p:cNvSpPr txBox="1">
            <a:spLocks noChangeArrowheads="1"/>
          </p:cNvSpPr>
          <p:nvPr/>
        </p:nvSpPr>
        <p:spPr bwMode="auto">
          <a:xfrm>
            <a:off x="2727325" y="1981200"/>
            <a:ext cx="1614488" cy="457200"/>
          </a:xfrm>
          <a:prstGeom prst="rect">
            <a:avLst/>
          </a:prstGeom>
          <a:solidFill>
            <a:schemeClr val="bg1"/>
          </a:solidFill>
          <a:ln w="9525">
            <a:noFill/>
            <a:miter lim="800000"/>
            <a:headEnd/>
            <a:tailEnd/>
          </a:ln>
        </p:spPr>
        <p:txBody>
          <a:bodyPr wrap="none">
            <a:spAutoFit/>
          </a:bodyPr>
          <a:lstStyle/>
          <a:p>
            <a:pPr eaLnBrk="1" hangingPunct="1"/>
            <a:r>
              <a:rPr lang="en-US" b="1">
                <a:latin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acchari"/>
          <p:cNvPicPr>
            <a:picLocks noChangeAspect="1" noChangeArrowheads="1"/>
          </p:cNvPicPr>
          <p:nvPr/>
        </p:nvPicPr>
        <p:blipFill>
          <a:blip r:embed="rId3" cstate="print"/>
          <a:srcRect b="69203"/>
          <a:stretch>
            <a:fillRect/>
          </a:stretch>
        </p:blipFill>
        <p:spPr bwMode="auto">
          <a:xfrm>
            <a:off x="1663700" y="228600"/>
            <a:ext cx="5815013" cy="1220788"/>
          </a:xfrm>
          <a:prstGeom prst="rect">
            <a:avLst/>
          </a:prstGeom>
          <a:noFill/>
          <a:ln w="9525">
            <a:noFill/>
            <a:miter lim="800000"/>
            <a:headEnd/>
            <a:tailEnd/>
          </a:ln>
        </p:spPr>
      </p:pic>
      <p:sp>
        <p:nvSpPr>
          <p:cNvPr id="71683" name="Line 3"/>
          <p:cNvSpPr>
            <a:spLocks noChangeShapeType="1"/>
          </p:cNvSpPr>
          <p:nvPr/>
        </p:nvSpPr>
        <p:spPr bwMode="auto">
          <a:xfrm>
            <a:off x="990600" y="1981200"/>
            <a:ext cx="0" cy="3733800"/>
          </a:xfrm>
          <a:prstGeom prst="line">
            <a:avLst/>
          </a:prstGeom>
          <a:noFill/>
          <a:ln w="38100">
            <a:solidFill>
              <a:schemeClr val="tx1"/>
            </a:solidFill>
            <a:round/>
            <a:headEnd/>
            <a:tailEnd/>
          </a:ln>
        </p:spPr>
        <p:txBody>
          <a:bodyPr/>
          <a:lstStyle/>
          <a:p>
            <a:endParaRPr lang="en-US"/>
          </a:p>
        </p:txBody>
      </p:sp>
      <p:sp>
        <p:nvSpPr>
          <p:cNvPr id="71684" name="Line 4"/>
          <p:cNvSpPr>
            <a:spLocks noChangeShapeType="1"/>
          </p:cNvSpPr>
          <p:nvPr/>
        </p:nvSpPr>
        <p:spPr bwMode="auto">
          <a:xfrm>
            <a:off x="990600" y="5715000"/>
            <a:ext cx="6858000" cy="0"/>
          </a:xfrm>
          <a:prstGeom prst="line">
            <a:avLst/>
          </a:prstGeom>
          <a:noFill/>
          <a:ln w="38100">
            <a:solidFill>
              <a:schemeClr val="tx1"/>
            </a:solidFill>
            <a:round/>
            <a:headEnd/>
            <a:tailEnd/>
          </a:ln>
        </p:spPr>
        <p:txBody>
          <a:bodyPr/>
          <a:lstStyle/>
          <a:p>
            <a:endParaRPr lang="en-US"/>
          </a:p>
        </p:txBody>
      </p:sp>
      <p:sp>
        <p:nvSpPr>
          <p:cNvPr id="71685" name="Text Box 5"/>
          <p:cNvSpPr txBox="1">
            <a:spLocks noChangeArrowheads="1"/>
          </p:cNvSpPr>
          <p:nvPr/>
        </p:nvSpPr>
        <p:spPr bwMode="auto">
          <a:xfrm>
            <a:off x="1431925" y="5754688"/>
            <a:ext cx="5675313" cy="822325"/>
          </a:xfrm>
          <a:prstGeom prst="rect">
            <a:avLst/>
          </a:prstGeom>
          <a:noFill/>
          <a:ln w="9525">
            <a:noFill/>
            <a:miter lim="800000"/>
            <a:headEnd/>
            <a:tailEnd/>
          </a:ln>
        </p:spPr>
        <p:txBody>
          <a:bodyPr wrap="none">
            <a:spAutoFit/>
          </a:bodyPr>
          <a:lstStyle/>
          <a:p>
            <a:pPr eaLnBrk="1" hangingPunct="1"/>
            <a:r>
              <a:rPr lang="en-US" b="1">
                <a:latin typeface="Arial" charset="0"/>
              </a:rPr>
              <a:t>Low                                                  High</a:t>
            </a:r>
          </a:p>
          <a:p>
            <a:pPr eaLnBrk="1" hangingPunct="1"/>
            <a:r>
              <a:rPr lang="en-US" b="1">
                <a:latin typeface="Arial" charset="0"/>
              </a:rPr>
              <a:t>                 Heterozygosity</a:t>
            </a:r>
          </a:p>
        </p:txBody>
      </p:sp>
      <p:sp>
        <p:nvSpPr>
          <p:cNvPr id="71686" name="Text Box 6"/>
          <p:cNvSpPr txBox="1">
            <a:spLocks noChangeArrowheads="1"/>
          </p:cNvSpPr>
          <p:nvPr/>
        </p:nvSpPr>
        <p:spPr bwMode="auto">
          <a:xfrm rot="-5400000">
            <a:off x="-1500981" y="3329781"/>
            <a:ext cx="3824288" cy="822325"/>
          </a:xfrm>
          <a:prstGeom prst="rect">
            <a:avLst/>
          </a:prstGeom>
          <a:noFill/>
          <a:ln w="9525">
            <a:noFill/>
            <a:miter lim="800000"/>
            <a:headEnd/>
            <a:tailEnd/>
          </a:ln>
        </p:spPr>
        <p:txBody>
          <a:bodyPr wrap="none">
            <a:spAutoFit/>
          </a:bodyPr>
          <a:lstStyle/>
          <a:p>
            <a:pPr eaLnBrk="1" hangingPunct="1"/>
            <a:r>
              <a:rPr lang="en-US" b="1">
                <a:latin typeface="Arial" charset="0"/>
              </a:rPr>
              <a:t>Low                            High</a:t>
            </a:r>
          </a:p>
          <a:p>
            <a:pPr eaLnBrk="1" hangingPunct="1"/>
            <a:r>
              <a:rPr lang="en-US" b="1">
                <a:latin typeface="Arial" charset="0"/>
              </a:rPr>
              <a:t>        Extinction Rate</a:t>
            </a:r>
          </a:p>
        </p:txBody>
      </p:sp>
      <p:sp>
        <p:nvSpPr>
          <p:cNvPr id="71687" name="Freeform 7"/>
          <p:cNvSpPr>
            <a:spLocks/>
          </p:cNvSpPr>
          <p:nvPr/>
        </p:nvSpPr>
        <p:spPr bwMode="auto">
          <a:xfrm>
            <a:off x="1460500" y="2209800"/>
            <a:ext cx="5308600" cy="2463800"/>
          </a:xfrm>
          <a:custGeom>
            <a:avLst/>
            <a:gdLst>
              <a:gd name="T0" fmla="*/ 2147483647 w 3344"/>
              <a:gd name="T1" fmla="*/ 0 h 1552"/>
              <a:gd name="T2" fmla="*/ 2147483647 w 3344"/>
              <a:gd name="T3" fmla="*/ 2147483647 h 1552"/>
              <a:gd name="T4" fmla="*/ 2147483647 w 3344"/>
              <a:gd name="T5" fmla="*/ 2147483647 h 1552"/>
              <a:gd name="T6" fmla="*/ 2147483647 w 3344"/>
              <a:gd name="T7" fmla="*/ 2147483647 h 1552"/>
              <a:gd name="T8" fmla="*/ 2147483647 w 3344"/>
              <a:gd name="T9" fmla="*/ 2147483647 h 1552"/>
              <a:gd name="T10" fmla="*/ 0 60000 65536"/>
              <a:gd name="T11" fmla="*/ 0 60000 65536"/>
              <a:gd name="T12" fmla="*/ 0 60000 65536"/>
              <a:gd name="T13" fmla="*/ 0 60000 65536"/>
              <a:gd name="T14" fmla="*/ 0 60000 65536"/>
              <a:gd name="T15" fmla="*/ 0 w 3344"/>
              <a:gd name="T16" fmla="*/ 0 h 1552"/>
              <a:gd name="T17" fmla="*/ 3344 w 3344"/>
              <a:gd name="T18" fmla="*/ 1552 h 1552"/>
            </a:gdLst>
            <a:ahLst/>
            <a:cxnLst>
              <a:cxn ang="T10">
                <a:pos x="T0" y="T1"/>
              </a:cxn>
              <a:cxn ang="T11">
                <a:pos x="T2" y="T3"/>
              </a:cxn>
              <a:cxn ang="T12">
                <a:pos x="T4" y="T5"/>
              </a:cxn>
              <a:cxn ang="T13">
                <a:pos x="T6" y="T7"/>
              </a:cxn>
              <a:cxn ang="T14">
                <a:pos x="T8" y="T9"/>
              </a:cxn>
            </a:cxnLst>
            <a:rect l="T15" t="T16" r="T17" b="T18"/>
            <a:pathLst>
              <a:path w="3344" h="1552">
                <a:moveTo>
                  <a:pt x="40" y="0"/>
                </a:moveTo>
                <a:cubicBezTo>
                  <a:pt x="20" y="4"/>
                  <a:pt x="0" y="8"/>
                  <a:pt x="136" y="144"/>
                </a:cubicBezTo>
                <a:cubicBezTo>
                  <a:pt x="272" y="280"/>
                  <a:pt x="384" y="600"/>
                  <a:pt x="856" y="816"/>
                </a:cubicBezTo>
                <a:cubicBezTo>
                  <a:pt x="1328" y="1032"/>
                  <a:pt x="2592" y="1328"/>
                  <a:pt x="2968" y="1440"/>
                </a:cubicBezTo>
                <a:cubicBezTo>
                  <a:pt x="3344" y="1552"/>
                  <a:pt x="3228" y="1520"/>
                  <a:pt x="3112" y="1488"/>
                </a:cubicBezTo>
              </a:path>
            </a:pathLst>
          </a:custGeom>
          <a:noFill/>
          <a:ln w="38100" cmpd="sng">
            <a:solidFill>
              <a:schemeClr val="tx1"/>
            </a:solidFill>
            <a:round/>
            <a:headEnd/>
            <a:tailEnd/>
          </a:ln>
        </p:spPr>
        <p:txBody>
          <a:bodyPr/>
          <a:lstStyle/>
          <a:p>
            <a:endParaRPr lang="en-US"/>
          </a:p>
        </p:txBody>
      </p:sp>
      <p:pic>
        <p:nvPicPr>
          <p:cNvPr id="71688" name="Picture 8" descr="photo_1"/>
          <p:cNvPicPr>
            <a:picLocks noChangeAspect="1" noChangeArrowheads="1"/>
          </p:cNvPicPr>
          <p:nvPr/>
        </p:nvPicPr>
        <p:blipFill>
          <a:blip r:embed="rId4" cstate="print"/>
          <a:srcRect/>
          <a:stretch>
            <a:fillRect/>
          </a:stretch>
        </p:blipFill>
        <p:spPr bwMode="auto">
          <a:xfrm>
            <a:off x="5105400" y="1447800"/>
            <a:ext cx="3124200" cy="2327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lakeside"/>
          <p:cNvPicPr>
            <a:picLocks noChangeAspect="1" noChangeArrowheads="1"/>
          </p:cNvPicPr>
          <p:nvPr/>
        </p:nvPicPr>
        <p:blipFill>
          <a:blip r:embed="rId3" cstate="print"/>
          <a:srcRect/>
          <a:stretch>
            <a:fillRect/>
          </a:stretch>
        </p:blipFill>
        <p:spPr bwMode="auto">
          <a:xfrm>
            <a:off x="4724400" y="1981200"/>
            <a:ext cx="3657600" cy="2481263"/>
          </a:xfrm>
          <a:prstGeom prst="rect">
            <a:avLst/>
          </a:prstGeom>
          <a:noFill/>
          <a:ln w="9525">
            <a:noFill/>
            <a:miter lim="800000"/>
            <a:headEnd/>
            <a:tailEnd/>
          </a:ln>
        </p:spPr>
      </p:pic>
      <p:sp>
        <p:nvSpPr>
          <p:cNvPr id="72707" name="Text Box 3"/>
          <p:cNvSpPr txBox="1">
            <a:spLocks noChangeArrowheads="1"/>
          </p:cNvSpPr>
          <p:nvPr/>
        </p:nvSpPr>
        <p:spPr bwMode="auto">
          <a:xfrm>
            <a:off x="517525" y="268288"/>
            <a:ext cx="3940175" cy="457200"/>
          </a:xfrm>
          <a:prstGeom prst="rect">
            <a:avLst/>
          </a:prstGeom>
          <a:noFill/>
          <a:ln w="9525">
            <a:noFill/>
            <a:miter lim="800000"/>
            <a:headEnd/>
            <a:tailEnd/>
          </a:ln>
        </p:spPr>
        <p:txBody>
          <a:bodyPr wrap="none">
            <a:spAutoFit/>
          </a:bodyPr>
          <a:lstStyle/>
          <a:p>
            <a:pPr eaLnBrk="1" hangingPunct="1"/>
            <a:r>
              <a:rPr lang="en-US" b="1">
                <a:latin typeface="Arial" charset="0"/>
              </a:rPr>
              <a:t> Loss of Genetic Variation</a:t>
            </a:r>
          </a:p>
        </p:txBody>
      </p:sp>
      <p:pic>
        <p:nvPicPr>
          <p:cNvPr id="72708" name="Picture 4" descr="Daisey Range"/>
          <p:cNvPicPr>
            <a:picLocks noChangeAspect="1" noChangeArrowheads="1"/>
          </p:cNvPicPr>
          <p:nvPr/>
        </p:nvPicPr>
        <p:blipFill>
          <a:blip r:embed="rId4" cstate="print"/>
          <a:srcRect t="6346"/>
          <a:stretch>
            <a:fillRect/>
          </a:stretch>
        </p:blipFill>
        <p:spPr bwMode="auto">
          <a:xfrm>
            <a:off x="457200" y="1600200"/>
            <a:ext cx="5334000" cy="4498975"/>
          </a:xfrm>
          <a:prstGeom prst="rect">
            <a:avLst/>
          </a:prstGeom>
          <a:noFill/>
          <a:ln w="9525">
            <a:noFill/>
            <a:miter lim="800000"/>
            <a:headEnd/>
            <a:tailEnd/>
          </a:ln>
        </p:spPr>
      </p:pic>
      <p:sp>
        <p:nvSpPr>
          <p:cNvPr id="72709" name="Text Box 5"/>
          <p:cNvSpPr txBox="1">
            <a:spLocks noChangeArrowheads="1"/>
          </p:cNvSpPr>
          <p:nvPr/>
        </p:nvSpPr>
        <p:spPr bwMode="auto">
          <a:xfrm>
            <a:off x="1660525" y="801688"/>
            <a:ext cx="7096125" cy="457200"/>
          </a:xfrm>
          <a:prstGeom prst="rect">
            <a:avLst/>
          </a:prstGeom>
          <a:noFill/>
          <a:ln w="9525">
            <a:noFill/>
            <a:miter lim="800000"/>
            <a:headEnd/>
            <a:tailEnd/>
          </a:ln>
        </p:spPr>
        <p:txBody>
          <a:bodyPr wrap="none">
            <a:spAutoFit/>
          </a:bodyPr>
          <a:lstStyle/>
          <a:p>
            <a:pPr eaLnBrk="1" hangingPunct="1"/>
            <a:r>
              <a:rPr lang="en-US" b="1">
                <a:latin typeface="Arial" charset="0"/>
              </a:rPr>
              <a:t>Lakeside Daisy (</a:t>
            </a:r>
            <a:r>
              <a:rPr lang="en-US" b="1" i="1">
                <a:latin typeface="Arial" charset="0"/>
              </a:rPr>
              <a:t>hymenoxys acaulis</a:t>
            </a:r>
            <a:r>
              <a:rPr lang="en-US" b="1">
                <a:latin typeface="Arial" charset="0"/>
              </a:rPr>
              <a:t> var. </a:t>
            </a:r>
            <a:r>
              <a:rPr lang="en-US" b="1" i="1">
                <a:latin typeface="Arial" charset="0"/>
              </a:rPr>
              <a:t>glabra</a:t>
            </a:r>
            <a:r>
              <a:rPr lang="en-US" b="1">
                <a:latin typeface="Arial" charset="0"/>
              </a:rPr>
              <a:t>)</a:t>
            </a:r>
          </a:p>
        </p:txBody>
      </p:sp>
      <p:sp>
        <p:nvSpPr>
          <p:cNvPr id="72710" name="Text Box 6"/>
          <p:cNvSpPr txBox="1">
            <a:spLocks noChangeArrowheads="1"/>
          </p:cNvSpPr>
          <p:nvPr/>
        </p:nvSpPr>
        <p:spPr bwMode="auto">
          <a:xfrm>
            <a:off x="3048000" y="5754688"/>
            <a:ext cx="5500688" cy="822325"/>
          </a:xfrm>
          <a:prstGeom prst="rect">
            <a:avLst/>
          </a:prstGeom>
          <a:noFill/>
          <a:ln w="9525">
            <a:noFill/>
            <a:miter lim="800000"/>
            <a:headEnd/>
            <a:tailEnd/>
          </a:ln>
        </p:spPr>
        <p:txBody>
          <a:bodyPr wrap="none">
            <a:spAutoFit/>
          </a:bodyPr>
          <a:lstStyle/>
          <a:p>
            <a:pPr eaLnBrk="1" hangingPunct="1"/>
            <a:r>
              <a:rPr lang="en-US" b="1">
                <a:latin typeface="Arial" charset="0"/>
              </a:rPr>
              <a:t>Last remaining population in Illinois</a:t>
            </a:r>
          </a:p>
          <a:p>
            <a:pPr eaLnBrk="1" hangingPunct="1"/>
            <a:r>
              <a:rPr lang="en-US" b="1">
                <a:latin typeface="Arial" charset="0"/>
              </a:rPr>
              <a:t>Lakeside Daisey is Self Incompatible</a:t>
            </a:r>
          </a:p>
        </p:txBody>
      </p:sp>
      <p:sp>
        <p:nvSpPr>
          <p:cNvPr id="72711" name="Line 7"/>
          <p:cNvSpPr>
            <a:spLocks noChangeShapeType="1"/>
          </p:cNvSpPr>
          <p:nvPr/>
        </p:nvSpPr>
        <p:spPr bwMode="auto">
          <a:xfrm flipH="1" flipV="1">
            <a:off x="2667000" y="4724400"/>
            <a:ext cx="990600" cy="990600"/>
          </a:xfrm>
          <a:prstGeom prst="line">
            <a:avLst/>
          </a:prstGeom>
          <a:noFill/>
          <a:ln w="57150">
            <a:solidFill>
              <a:schemeClr val="tx1"/>
            </a:solidFill>
            <a:round/>
            <a:headEnd/>
            <a:tailEnd type="triangle" w="med" len="med"/>
          </a:ln>
        </p:spPr>
        <p:txBody>
          <a:bodyPr/>
          <a:lstStyle/>
          <a:p>
            <a:endParaRPr lang="en-US"/>
          </a:p>
        </p:txBody>
      </p:sp>
      <p:sp>
        <p:nvSpPr>
          <p:cNvPr id="72712" name="Text Box 8"/>
          <p:cNvSpPr txBox="1">
            <a:spLocks noChangeArrowheads="1"/>
          </p:cNvSpPr>
          <p:nvPr/>
        </p:nvSpPr>
        <p:spPr bwMode="auto">
          <a:xfrm>
            <a:off x="5622925" y="1203325"/>
            <a:ext cx="1912938" cy="336550"/>
          </a:xfrm>
          <a:prstGeom prst="rect">
            <a:avLst/>
          </a:prstGeom>
          <a:noFill/>
          <a:ln w="9525">
            <a:noFill/>
            <a:miter lim="800000"/>
            <a:headEnd/>
            <a:tailEnd/>
          </a:ln>
        </p:spPr>
        <p:txBody>
          <a:bodyPr wrap="none">
            <a:spAutoFit/>
          </a:bodyPr>
          <a:lstStyle/>
          <a:p>
            <a:pPr eaLnBrk="1" hangingPunct="1"/>
            <a:r>
              <a:rPr lang="en-US" sz="1600" b="1">
                <a:latin typeface="Arial" charset="0"/>
              </a:rPr>
              <a:t>M. Demauro, 1994</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umber of Incomp allleles"/>
          <p:cNvPicPr>
            <a:picLocks noChangeAspect="1" noChangeArrowheads="1"/>
          </p:cNvPicPr>
          <p:nvPr/>
        </p:nvPicPr>
        <p:blipFill>
          <a:blip r:embed="rId3" cstate="print"/>
          <a:srcRect/>
          <a:stretch>
            <a:fillRect/>
          </a:stretch>
        </p:blipFill>
        <p:spPr bwMode="auto">
          <a:xfrm rot="197022">
            <a:off x="990600" y="1524000"/>
            <a:ext cx="6934200" cy="4743450"/>
          </a:xfrm>
          <a:prstGeom prst="rect">
            <a:avLst/>
          </a:prstGeom>
          <a:noFill/>
          <a:ln w="9525">
            <a:noFill/>
            <a:miter lim="800000"/>
            <a:headEnd/>
            <a:tailEnd/>
          </a:ln>
        </p:spPr>
      </p:pic>
      <p:sp>
        <p:nvSpPr>
          <p:cNvPr id="73731" name="Text Box 3"/>
          <p:cNvSpPr txBox="1">
            <a:spLocks noChangeArrowheads="1"/>
          </p:cNvSpPr>
          <p:nvPr/>
        </p:nvSpPr>
        <p:spPr bwMode="auto">
          <a:xfrm>
            <a:off x="1355725" y="344488"/>
            <a:ext cx="3940175" cy="457200"/>
          </a:xfrm>
          <a:prstGeom prst="rect">
            <a:avLst/>
          </a:prstGeom>
          <a:noFill/>
          <a:ln w="9525">
            <a:noFill/>
            <a:miter lim="800000"/>
            <a:headEnd/>
            <a:tailEnd/>
          </a:ln>
        </p:spPr>
        <p:txBody>
          <a:bodyPr wrap="none">
            <a:spAutoFit/>
          </a:bodyPr>
          <a:lstStyle/>
          <a:p>
            <a:pPr eaLnBrk="1" hangingPunct="1"/>
            <a:r>
              <a:rPr lang="en-US" b="1">
                <a:latin typeface="Arial" charset="0"/>
              </a:rPr>
              <a:t>Number of Mating Groups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7_F06a"/>
          <p:cNvPicPr>
            <a:picLocks noChangeAspect="1" noChangeArrowheads="1"/>
          </p:cNvPicPr>
          <p:nvPr/>
        </p:nvPicPr>
        <p:blipFill>
          <a:blip r:embed="rId3" cstate="print"/>
          <a:srcRect/>
          <a:stretch>
            <a:fillRect/>
          </a:stretch>
        </p:blipFill>
        <p:spPr bwMode="auto">
          <a:xfrm>
            <a:off x="2763837" y="228600"/>
            <a:ext cx="4322763" cy="6399213"/>
          </a:xfrm>
          <a:prstGeom prst="rect">
            <a:avLst/>
          </a:prstGeom>
          <a:noFill/>
          <a:ln w="9525">
            <a:noFill/>
            <a:miter lim="800000"/>
            <a:headEnd/>
            <a:tailEnd/>
          </a:ln>
        </p:spPr>
      </p:pic>
      <p:sp>
        <p:nvSpPr>
          <p:cNvPr id="9219" name="Text Box 3"/>
          <p:cNvSpPr txBox="1">
            <a:spLocks noChangeArrowheads="1"/>
          </p:cNvSpPr>
          <p:nvPr/>
        </p:nvSpPr>
        <p:spPr bwMode="auto">
          <a:xfrm>
            <a:off x="441325" y="422275"/>
            <a:ext cx="2199641" cy="1569660"/>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Migration and</a:t>
            </a:r>
          </a:p>
          <a:p>
            <a:r>
              <a:rPr lang="en-US" b="1" dirty="0">
                <a:latin typeface="Arial" pitchFamily="34" charset="0"/>
                <a:cs typeface="Arial" pitchFamily="34" charset="0"/>
              </a:rPr>
              <a:t>selection</a:t>
            </a:r>
            <a:r>
              <a:rPr lang="en-US" dirty="0">
                <a:latin typeface="Arial" pitchFamily="34" charset="0"/>
                <a:cs typeface="Arial" pitchFamily="34" charset="0"/>
              </a:rPr>
              <a:t> in </a:t>
            </a:r>
          </a:p>
          <a:p>
            <a:r>
              <a:rPr lang="en-US" dirty="0">
                <a:latin typeface="Arial" pitchFamily="34" charset="0"/>
                <a:cs typeface="Arial" pitchFamily="34" charset="0"/>
              </a:rPr>
              <a:t>banded water </a:t>
            </a:r>
          </a:p>
          <a:p>
            <a:r>
              <a:rPr lang="en-US" dirty="0">
                <a:latin typeface="Arial" pitchFamily="34" charset="0"/>
                <a:cs typeface="Arial" pitchFamily="34" charset="0"/>
              </a:rPr>
              <a:t>snakes</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3"/>
          <p:cNvSpPr>
            <a:spLocks noGrp="1" noChangeArrowheads="1"/>
          </p:cNvSpPr>
          <p:nvPr>
            <p:ph type="ctrTitle"/>
          </p:nvPr>
        </p:nvSpPr>
        <p:spPr bwMode="auto">
          <a:xfrm>
            <a:off x="0" y="0"/>
            <a:ext cx="8382000" cy="4572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2800" dirty="0" smtClean="0">
                <a:latin typeface="Arial" pitchFamily="34" charset="0"/>
              </a:rPr>
              <a:t>Recovery of the Florida Panther</a:t>
            </a:r>
          </a:p>
        </p:txBody>
      </p:sp>
      <p:pic>
        <p:nvPicPr>
          <p:cNvPr id="289794" name="Picture 57" descr="Figure_06_00_L"/>
          <p:cNvPicPr>
            <a:picLocks noChangeAspect="1" noChangeArrowheads="1"/>
          </p:cNvPicPr>
          <p:nvPr/>
        </p:nvPicPr>
        <p:blipFill>
          <a:blip r:embed="rId3" cstate="print"/>
          <a:srcRect/>
          <a:stretch>
            <a:fillRect/>
          </a:stretch>
        </p:blipFill>
        <p:spPr bwMode="auto">
          <a:xfrm>
            <a:off x="55984" y="810208"/>
            <a:ext cx="5140325" cy="5586413"/>
          </a:xfrm>
          <a:prstGeom prst="rect">
            <a:avLst/>
          </a:prstGeom>
          <a:noFill/>
          <a:ln w="9525">
            <a:noFill/>
            <a:miter lim="800000"/>
            <a:headEnd/>
            <a:tailEnd/>
          </a:ln>
        </p:spPr>
      </p:pic>
      <p:grpSp>
        <p:nvGrpSpPr>
          <p:cNvPr id="4" name="Group 11"/>
          <p:cNvGrpSpPr>
            <a:grpSpLocks/>
          </p:cNvGrpSpPr>
          <p:nvPr/>
        </p:nvGrpSpPr>
        <p:grpSpPr bwMode="auto">
          <a:xfrm>
            <a:off x="6248399" y="762000"/>
            <a:ext cx="2895601" cy="2047547"/>
            <a:chOff x="6400800" y="0"/>
            <a:chExt cx="2833992" cy="2047214"/>
          </a:xfrm>
        </p:grpSpPr>
        <p:pic>
          <p:nvPicPr>
            <p:cNvPr id="5" name="Picture 4" descr="http://www.floridapanther.com/pics/panther_pics/panther_headshot%20.jpg"/>
            <p:cNvPicPr>
              <a:picLocks noChangeAspect="1" noChangeArrowheads="1"/>
            </p:cNvPicPr>
            <p:nvPr/>
          </p:nvPicPr>
          <p:blipFill>
            <a:blip r:embed="rId4" cstate="print"/>
            <a:srcRect l="15723" r="13721"/>
            <a:stretch>
              <a:fillRect/>
            </a:stretch>
          </p:blipFill>
          <p:spPr bwMode="auto">
            <a:xfrm>
              <a:off x="6400800" y="0"/>
              <a:ext cx="2743200" cy="1981200"/>
            </a:xfrm>
            <a:prstGeom prst="rect">
              <a:avLst/>
            </a:prstGeom>
            <a:noFill/>
            <a:ln w="9525">
              <a:solidFill>
                <a:schemeClr val="tx1"/>
              </a:solidFill>
              <a:miter lim="800000"/>
              <a:headEnd/>
              <a:tailEnd/>
            </a:ln>
          </p:spPr>
        </p:pic>
        <p:sp>
          <p:nvSpPr>
            <p:cNvPr id="6" name="Rectangle 6"/>
            <p:cNvSpPr>
              <a:spLocks noChangeArrowheads="1"/>
            </p:cNvSpPr>
            <p:nvPr/>
          </p:nvSpPr>
          <p:spPr bwMode="auto">
            <a:xfrm>
              <a:off x="7817796" y="1785647"/>
              <a:ext cx="1416996" cy="261567"/>
            </a:xfrm>
            <a:prstGeom prst="rect">
              <a:avLst/>
            </a:prstGeom>
            <a:noFill/>
            <a:ln w="9525">
              <a:noFill/>
              <a:miter lim="800000"/>
              <a:headEnd/>
              <a:tailEnd/>
            </a:ln>
          </p:spPr>
          <p:txBody>
            <a:bodyPr wrap="square">
              <a:spAutoFit/>
            </a:bodyPr>
            <a:lstStyle/>
            <a:p>
              <a:r>
                <a:rPr lang="en-US" sz="1100" dirty="0" smtClean="0"/>
                <a:t>floridapanther.com</a:t>
              </a:r>
              <a:endParaRPr lang="en-US" sz="1100" dirty="0"/>
            </a:p>
          </p:txBody>
        </p:sp>
      </p:gr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57" descr="Figure_06_00_L"/>
          <p:cNvPicPr>
            <a:picLocks noChangeAspect="1" noChangeArrowheads="1"/>
          </p:cNvPicPr>
          <p:nvPr/>
        </p:nvPicPr>
        <p:blipFill>
          <a:blip r:embed="rId3" cstate="print"/>
          <a:srcRect/>
          <a:stretch>
            <a:fillRect/>
          </a:stretch>
        </p:blipFill>
        <p:spPr bwMode="auto">
          <a:xfrm>
            <a:off x="628650" y="2130425"/>
            <a:ext cx="7886700" cy="2595563"/>
          </a:xfrm>
          <a:prstGeom prst="rect">
            <a:avLst/>
          </a:prstGeom>
          <a:noFill/>
          <a:ln w="9525">
            <a:noFill/>
            <a:miter lim="800000"/>
            <a:headEnd/>
            <a:tailEnd/>
          </a:ln>
        </p:spPr>
      </p:pic>
      <p:sp>
        <p:nvSpPr>
          <p:cNvPr id="4" name="Title 3"/>
          <p:cNvSpPr>
            <a:spLocks noGrp="1"/>
          </p:cNvSpPr>
          <p:nvPr>
            <p:ph type="ctrTitle"/>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smtClean="0">
                <a:latin typeface="Arial" pitchFamily="34" charset="0"/>
                <a:cs typeface="Arial" pitchFamily="34" charset="0"/>
              </a:rPr>
              <a:t>Black-footed Rock Wallaby Recovery Program</a:t>
            </a:r>
            <a:r>
              <a:rPr lang="en-US" sz="800" dirty="0" smtClean="0">
                <a:latin typeface="Arial" pitchFamily="34" charset="0"/>
                <a:cs typeface="Arial" pitchFamily="34" charset="0"/>
              </a:rPr>
              <a:t/>
            </a:r>
            <a:br>
              <a:rPr lang="en-US" sz="800" dirty="0" smtClean="0">
                <a:latin typeface="Arial" pitchFamily="34" charset="0"/>
                <a:cs typeface="Arial" pitchFamily="34" charset="0"/>
              </a:rPr>
            </a:br>
            <a:r>
              <a:rPr lang="en-US" sz="800" dirty="0" smtClean="0">
                <a:latin typeface="Arial" pitchFamily="34" charset="0"/>
                <a:cs typeface="Arial" pitchFamily="34" charset="0"/>
              </a:rPr>
              <a:t/>
            </a:r>
            <a:br>
              <a:rPr lang="en-US" sz="800" dirty="0" smtClean="0">
                <a:latin typeface="Arial" pitchFamily="34" charset="0"/>
                <a:cs typeface="Arial" pitchFamily="34" charset="0"/>
              </a:rPr>
            </a:br>
            <a:r>
              <a:rPr lang="en-US" sz="2000" dirty="0" smtClean="0">
                <a:latin typeface="Arial" pitchFamily="34" charset="0"/>
                <a:cs typeface="Arial" pitchFamily="34" charset="0"/>
              </a:rPr>
              <a:t>Mark Eldridge, Australian Museum</a:t>
            </a:r>
            <a:endParaRPr lang="en-US" dirty="0">
              <a:latin typeface="Arial" pitchFamily="34" charset="0"/>
              <a:cs typeface="Arial" pitchFamily="34" charset="0"/>
            </a:endParaRPr>
          </a:p>
        </p:txBody>
      </p:sp>
      <p:pic>
        <p:nvPicPr>
          <p:cNvPr id="225282" name="Picture 2" descr="http://www.anangu.com.au/images/stories/warru/warrue.jpg"/>
          <p:cNvPicPr>
            <a:picLocks noChangeAspect="1" noChangeArrowheads="1"/>
          </p:cNvPicPr>
          <p:nvPr/>
        </p:nvPicPr>
        <p:blipFill>
          <a:blip r:embed="rId3" cstate="print"/>
          <a:srcRect/>
          <a:stretch>
            <a:fillRect/>
          </a:stretch>
        </p:blipFill>
        <p:spPr bwMode="auto">
          <a:xfrm>
            <a:off x="228600" y="1219200"/>
            <a:ext cx="3124200" cy="2343150"/>
          </a:xfrm>
          <a:prstGeom prst="rect">
            <a:avLst/>
          </a:prstGeom>
          <a:noFill/>
        </p:spPr>
      </p:pic>
      <p:pic>
        <p:nvPicPr>
          <p:cNvPr id="225284" name="Picture 4" descr="http://www.anangu.com.au/images/stories/warru/warruh.jpg"/>
          <p:cNvPicPr>
            <a:picLocks noChangeAspect="1" noChangeArrowheads="1"/>
          </p:cNvPicPr>
          <p:nvPr/>
        </p:nvPicPr>
        <p:blipFill>
          <a:blip r:embed="rId4" cstate="print"/>
          <a:srcRect/>
          <a:stretch>
            <a:fillRect/>
          </a:stretch>
        </p:blipFill>
        <p:spPr bwMode="auto">
          <a:xfrm>
            <a:off x="3810000" y="2590800"/>
            <a:ext cx="1885950" cy="2514600"/>
          </a:xfrm>
          <a:prstGeom prst="rect">
            <a:avLst/>
          </a:prstGeom>
          <a:noFill/>
        </p:spPr>
      </p:pic>
      <p:sp>
        <p:nvSpPr>
          <p:cNvPr id="6" name="TextBox 5"/>
          <p:cNvSpPr txBox="1"/>
          <p:nvPr/>
        </p:nvSpPr>
        <p:spPr>
          <a:xfrm>
            <a:off x="0" y="5257800"/>
            <a:ext cx="7298408" cy="1569660"/>
          </a:xfrm>
          <a:prstGeom prst="rect">
            <a:avLst/>
          </a:prstGeom>
          <a:noFill/>
        </p:spPr>
        <p:txBody>
          <a:bodyPr wrap="none" rtlCol="0">
            <a:spAutoFit/>
          </a:bodyPr>
          <a:lstStyle/>
          <a:p>
            <a:r>
              <a:rPr lang="en-US" b="1" dirty="0" smtClean="0">
                <a:latin typeface="Arial" pitchFamily="34" charset="0"/>
                <a:cs typeface="Arial" pitchFamily="34" charset="0"/>
              </a:rPr>
              <a:t>“To be too similar is bad, to be different is good”</a:t>
            </a:r>
          </a:p>
          <a:p>
            <a:r>
              <a:rPr lang="en-US" b="1" dirty="0" smtClean="0">
                <a:latin typeface="Arial" pitchFamily="34" charset="0"/>
                <a:cs typeface="Arial" pitchFamily="34" charset="0"/>
              </a:rPr>
              <a:t>“All are recently related”</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Translated from </a:t>
            </a:r>
            <a:r>
              <a:rPr lang="en-US" b="1" dirty="0" err="1" smtClean="0">
                <a:latin typeface="Arial" pitchFamily="34" charset="0"/>
                <a:cs typeface="Arial" pitchFamily="34" charset="0"/>
              </a:rPr>
              <a:t>Pitjinjara</a:t>
            </a:r>
            <a:r>
              <a:rPr lang="en-US" dirty="0" smtClean="0">
                <a:latin typeface="Arial" pitchFamily="34" charset="0"/>
                <a:cs typeface="Arial" pitchFamily="34" charset="0"/>
              </a:rPr>
              <a:t> </a:t>
            </a:r>
            <a:endParaRPr lang="en-US" b="1" dirty="0">
              <a:latin typeface="Arial" pitchFamily="34" charset="0"/>
              <a:cs typeface="Arial" pitchFamily="34" charset="0"/>
            </a:endParaRPr>
          </a:p>
        </p:txBody>
      </p:sp>
      <p:pic>
        <p:nvPicPr>
          <p:cNvPr id="191489" name="Picture 1" descr="C:\Users\cfenster\AppData\Local\Microsoft\Windows\Temporary Internet Files\Content.Outlook\0K2JUX9V\WRT meeting Yulara feb 2013 (1).JPG"/>
          <p:cNvPicPr>
            <a:picLocks noChangeAspect="1" noChangeArrowheads="1"/>
          </p:cNvPicPr>
          <p:nvPr/>
        </p:nvPicPr>
        <p:blipFill>
          <a:blip r:embed="rId5" cstate="print"/>
          <a:srcRect/>
          <a:stretch>
            <a:fillRect/>
          </a:stretch>
        </p:blipFill>
        <p:spPr bwMode="auto">
          <a:xfrm>
            <a:off x="6299200" y="3124200"/>
            <a:ext cx="2844800" cy="2133600"/>
          </a:xfrm>
          <a:prstGeom prst="rect">
            <a:avLst/>
          </a:prstGeom>
          <a:noFill/>
        </p:spPr>
      </p:pic>
      <p:pic>
        <p:nvPicPr>
          <p:cNvPr id="191491" name="Picture 3" descr="WMA070 Black Footed Rock Wallaby Black footed Rock wallaby / Schwarzfuß Felsenkänguru photo"/>
          <p:cNvPicPr>
            <a:picLocks noChangeAspect="1" noChangeArrowheads="1"/>
          </p:cNvPicPr>
          <p:nvPr/>
        </p:nvPicPr>
        <p:blipFill>
          <a:blip r:embed="rId6" cstate="print"/>
          <a:srcRect l="20000" t="11111" r="10000" b="17778"/>
          <a:stretch>
            <a:fillRect/>
          </a:stretch>
        </p:blipFill>
        <p:spPr bwMode="auto">
          <a:xfrm>
            <a:off x="7086600" y="685800"/>
            <a:ext cx="1500188" cy="2286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76200" y="346075"/>
            <a:ext cx="9242851" cy="5262979"/>
          </a:xfrm>
          <a:prstGeom prst="rect">
            <a:avLst/>
          </a:prstGeom>
          <a:noFill/>
          <a:ln w="9525">
            <a:noFill/>
            <a:miter lim="800000"/>
            <a:headEnd/>
            <a:tailEnd/>
          </a:ln>
        </p:spPr>
        <p:txBody>
          <a:bodyPr wrap="none">
            <a:spAutoFit/>
          </a:bodyPr>
          <a:lstStyle/>
          <a:p>
            <a:r>
              <a:rPr lang="en-US" b="1">
                <a:latin typeface="Arial" charset="0"/>
                <a:cs typeface="Arial" charset="0"/>
              </a:rPr>
              <a:t>VI. Conclusions</a:t>
            </a:r>
          </a:p>
          <a:p>
            <a:endParaRPr lang="en-US" b="1">
              <a:latin typeface="Arial" charset="0"/>
              <a:cs typeface="Arial" charset="0"/>
            </a:endParaRPr>
          </a:p>
          <a:p>
            <a:r>
              <a:rPr lang="en-US" b="1">
                <a:latin typeface="Arial" charset="0"/>
                <a:cs typeface="Arial" charset="0"/>
              </a:rPr>
              <a:t>Small populations will lead to increase in homozygosity,</a:t>
            </a:r>
          </a:p>
          <a:p>
            <a:r>
              <a:rPr lang="en-US" b="1">
                <a:latin typeface="Arial" charset="0"/>
                <a:cs typeface="Arial" charset="0"/>
              </a:rPr>
              <a:t>decrease in heterozygosity, and increased genetic differences</a:t>
            </a:r>
          </a:p>
          <a:p>
            <a:r>
              <a:rPr lang="en-US" b="1">
                <a:latin typeface="Arial" charset="0"/>
                <a:cs typeface="Arial" charset="0"/>
              </a:rPr>
              <a:t>between populations</a:t>
            </a:r>
          </a:p>
          <a:p>
            <a:endParaRPr lang="en-US" b="1">
              <a:latin typeface="Arial" charset="0"/>
              <a:cs typeface="Arial" charset="0"/>
            </a:endParaRPr>
          </a:p>
          <a:p>
            <a:r>
              <a:rPr lang="en-US" b="1">
                <a:latin typeface="Arial" charset="0"/>
                <a:cs typeface="Arial" charset="0"/>
              </a:rPr>
              <a:t>Variation in sex ratio, population size, will lead to inbreeding</a:t>
            </a:r>
          </a:p>
          <a:p>
            <a:endParaRPr lang="en-US" b="1">
              <a:latin typeface="Arial" charset="0"/>
              <a:cs typeface="Arial" charset="0"/>
            </a:endParaRPr>
          </a:p>
          <a:p>
            <a:r>
              <a:rPr lang="en-US" b="1">
                <a:latin typeface="Arial" charset="0"/>
                <a:cs typeface="Arial" charset="0"/>
              </a:rPr>
              <a:t>Drift is an important force in evolution</a:t>
            </a:r>
          </a:p>
          <a:p>
            <a:endParaRPr lang="en-US" b="1">
              <a:latin typeface="Arial" charset="0"/>
              <a:cs typeface="Arial" charset="0"/>
            </a:endParaRPr>
          </a:p>
          <a:p>
            <a:r>
              <a:rPr lang="en-US" b="1">
                <a:latin typeface="Arial" charset="0"/>
                <a:cs typeface="Arial" charset="0"/>
              </a:rPr>
              <a:t>There are many traits that serve to avoid inbreeding and </a:t>
            </a:r>
          </a:p>
          <a:p>
            <a:r>
              <a:rPr lang="en-US" b="1">
                <a:latin typeface="Arial" charset="0"/>
                <a:cs typeface="Arial" charset="0"/>
              </a:rPr>
              <a:t>        inbreeding depression</a:t>
            </a:r>
          </a:p>
          <a:p>
            <a:endParaRPr lang="en-US" b="1">
              <a:latin typeface="Arial" charset="0"/>
              <a:cs typeface="Arial" charset="0"/>
            </a:endParaRPr>
          </a:p>
          <a:p>
            <a:r>
              <a:rPr lang="en-US" b="1">
                <a:latin typeface="Arial" charset="0"/>
                <a:cs typeface="Arial" charset="0"/>
              </a:rPr>
              <a:t>Conservation implications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7_F06b"/>
          <p:cNvPicPr>
            <a:picLocks noChangeAspect="1" noChangeArrowheads="1"/>
          </p:cNvPicPr>
          <p:nvPr/>
        </p:nvPicPr>
        <p:blipFill>
          <a:blip r:embed="rId3" cstate="print"/>
          <a:srcRect b="7019"/>
          <a:stretch>
            <a:fillRect/>
          </a:stretch>
        </p:blipFill>
        <p:spPr bwMode="auto">
          <a:xfrm>
            <a:off x="381000" y="457200"/>
            <a:ext cx="7467600" cy="5130800"/>
          </a:xfrm>
          <a:prstGeom prst="rect">
            <a:avLst/>
          </a:prstGeom>
          <a:noFill/>
          <a:ln w="9525">
            <a:noFill/>
            <a:miter lim="800000"/>
            <a:headEnd/>
            <a:tailEnd/>
          </a:ln>
        </p:spPr>
      </p:pic>
      <p:sp>
        <p:nvSpPr>
          <p:cNvPr id="10243" name="Text Box 3"/>
          <p:cNvSpPr txBox="1">
            <a:spLocks noChangeArrowheads="1"/>
          </p:cNvSpPr>
          <p:nvPr/>
        </p:nvSpPr>
        <p:spPr bwMode="auto">
          <a:xfrm>
            <a:off x="381000" y="5715000"/>
            <a:ext cx="8241167" cy="461665"/>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Banded (A1A1, A1A2 ) is dominant to </a:t>
            </a:r>
            <a:r>
              <a:rPr lang="en-US" b="1" dirty="0" err="1">
                <a:latin typeface="Arial" pitchFamily="34" charset="0"/>
                <a:cs typeface="Arial" pitchFamily="34" charset="0"/>
              </a:rPr>
              <a:t>unbanded</a:t>
            </a:r>
            <a:r>
              <a:rPr lang="en-US" b="1" dirty="0">
                <a:latin typeface="Arial" pitchFamily="34" charset="0"/>
                <a:cs typeface="Arial" pitchFamily="34" charset="0"/>
              </a:rPr>
              <a:t> (A2A2)</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1494</TotalTime>
  <Words>5977</Words>
  <Application>Microsoft Macintosh PowerPoint</Application>
  <PresentationFormat>On-screen Show (4:3)</PresentationFormat>
  <Paragraphs>569</Paragraphs>
  <Slides>83</Slides>
  <Notes>78</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Allelic diversity in the Pacific Field Cricket</vt:lpstr>
      <vt:lpstr>High frequency of disease alleles in small populations: Pingelapese, Quebecois, Ashkenazy, Lancaster Dutch,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Selection is only effective if its strong or acting in a large population</vt:lpstr>
      <vt:lpstr>PowerPoint Presentation</vt:lpstr>
      <vt:lpstr>PowerPoint Presentation</vt:lpstr>
      <vt:lpstr>V. Inbreeding</vt:lpstr>
      <vt:lpstr>PowerPoint Presentation</vt:lpstr>
      <vt:lpstr>Torah: Prohibited Matings  And Allowable Matings</vt:lpstr>
      <vt:lpstr>Modern  Views of Inbreeding (mating among relatives)</vt:lpstr>
      <vt:lpstr>PowerPoint Presentation</vt:lpstr>
      <vt:lpstr>PowerPoint Presentation</vt:lpstr>
      <vt:lpstr>PowerPoint Presentation</vt:lpstr>
      <vt:lpstr>PowerPoint Presentation</vt:lpstr>
      <vt:lpstr>PowerPoint Presentation</vt:lpstr>
      <vt:lpstr>PowerPoint Presentation</vt:lpstr>
      <vt:lpstr>Some Inbreeding Unavoidable</vt:lpstr>
      <vt:lpstr>PowerPoint Presentation</vt:lpstr>
      <vt:lpstr>PowerPoint Presentation</vt:lpstr>
      <vt:lpstr>PowerPoint Presentation</vt:lpstr>
      <vt:lpstr>Inbreeding increases egg failure in great tits</vt:lpstr>
      <vt:lpstr>PowerPoint Presentation</vt:lpstr>
      <vt:lpstr>PowerPoint Presentation</vt:lpstr>
      <vt:lpstr>Why does mating among relatives lead to “poor” progeny?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Recovery of the Florida Panther</vt:lpstr>
      <vt:lpstr>PowerPoint Presentation</vt:lpstr>
      <vt:lpstr>Black-footed Rock Wallaby Recovery Program  Mark Eldridge, Australian Museum</vt:lpstr>
      <vt:lpstr>PowerPoint Presentation</vt:lpstr>
    </vt:vector>
  </TitlesOfParts>
  <Manager>Sumanas, Inc.</Manager>
  <Company>Pearson Prentice Hall,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Analysis 4/e</dc:title>
  <dc:creator>Freeman/Herron</dc:creator>
  <cp:lastModifiedBy>Charles Fenster</cp:lastModifiedBy>
  <cp:revision>164</cp:revision>
  <dcterms:created xsi:type="dcterms:W3CDTF">2002-12-24T01:08:46Z</dcterms:created>
  <dcterms:modified xsi:type="dcterms:W3CDTF">2014-10-02T14:32:14Z</dcterms:modified>
</cp:coreProperties>
</file>